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914400"/>
            <a:ext cx="8915399" cy="724619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/>
              <a:t>به نام خدا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2130725"/>
            <a:ext cx="8915399" cy="3772937"/>
          </a:xfrm>
        </p:spPr>
        <p:txBody>
          <a:bodyPr>
            <a:normAutofit/>
          </a:bodyPr>
          <a:lstStyle/>
          <a:p>
            <a:pPr algn="r"/>
            <a:r>
              <a:rPr lang="fa-IR" sz="2400" dirty="0" smtClean="0">
                <a:solidFill>
                  <a:schemeClr val="tx1"/>
                </a:solidFill>
              </a:rPr>
              <a:t>موضوع این جلسه :     </a:t>
            </a:r>
          </a:p>
          <a:p>
            <a:pPr algn="r"/>
            <a:r>
              <a:rPr lang="fa-IR" sz="2400" dirty="0" smtClean="0">
                <a:solidFill>
                  <a:schemeClr val="tx1"/>
                </a:solidFill>
              </a:rPr>
              <a:t>استاندارد شماره 10</a:t>
            </a:r>
          </a:p>
          <a:p>
            <a:pPr algn="r"/>
            <a:endParaRPr lang="fa-IR" sz="2400" dirty="0">
              <a:solidFill>
                <a:schemeClr val="tx1"/>
              </a:solidFill>
            </a:endParaRPr>
          </a:p>
          <a:p>
            <a:pPr algn="r"/>
            <a:r>
              <a:rPr lang="fa-IR" sz="24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</a:rPr>
              <a:t>کمک های بلاعوض دولت </a:t>
            </a:r>
          </a:p>
          <a:p>
            <a:pPr algn="ctr"/>
            <a:endParaRPr lang="fa-IR" sz="2400" dirty="0">
              <a:solidFill>
                <a:schemeClr val="tx1"/>
              </a:solidFill>
            </a:endParaRPr>
          </a:p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297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2783" y="370936"/>
            <a:ext cx="8915399" cy="1224951"/>
          </a:xfrm>
        </p:spPr>
        <p:txBody>
          <a:bodyPr>
            <a:noAutofit/>
          </a:bodyPr>
          <a:lstStyle/>
          <a:p>
            <a:pPr algn="ctr"/>
            <a:r>
              <a:rPr lang="fa-IR" sz="3600" dirty="0" smtClean="0"/>
              <a:t>مثال 5</a:t>
            </a:r>
            <a:r>
              <a:rPr lang="fa-IR" sz="3600" dirty="0"/>
              <a:t/>
            </a:r>
            <a:br>
              <a:rPr lang="fa-IR" sz="3600" dirty="0"/>
            </a:br>
            <a:r>
              <a:rPr lang="fa-IR" sz="2800" dirty="0" smtClean="0"/>
              <a:t>عدم ایفای تعهدات و استرداد کمک بلاعوض با وجه نقد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2027209"/>
            <a:ext cx="8915399" cy="3876454"/>
          </a:xfrm>
        </p:spPr>
        <p:txBody>
          <a:bodyPr>
            <a:normAutofit/>
          </a:bodyPr>
          <a:lstStyle/>
          <a:p>
            <a:pPr algn="r"/>
            <a:r>
              <a:rPr lang="fa-IR" sz="2400" dirty="0" smtClean="0">
                <a:solidFill>
                  <a:schemeClr val="tx1"/>
                </a:solidFill>
              </a:rPr>
              <a:t>اطلاعات زیر در ارتباط با یک دارایی که به عنوان کمک بلاعوض دولت دریافت شده در پایان سال 96 از دفاتر شرکت آتیه سازان استخراج شده است.</a:t>
            </a:r>
          </a:p>
          <a:p>
            <a:pPr algn="r"/>
            <a:r>
              <a:rPr lang="fa-IR" sz="1600" dirty="0" smtClean="0">
                <a:solidFill>
                  <a:schemeClr val="tx1"/>
                </a:solidFill>
              </a:rPr>
              <a:t>ماشین آلات (عمر مفید 10 سال ،عمر مفید باقی مانده5 سال)                           30،000،000</a:t>
            </a:r>
          </a:p>
          <a:p>
            <a:pPr algn="r"/>
            <a:r>
              <a:rPr lang="fa-IR" sz="1600" dirty="0" smtClean="0">
                <a:solidFill>
                  <a:schemeClr val="tx1"/>
                </a:solidFill>
              </a:rPr>
              <a:t>استهلاک انباشته                                                                                     15،000،000</a:t>
            </a:r>
          </a:p>
          <a:p>
            <a:pPr algn="r"/>
            <a:r>
              <a:rPr lang="fa-IR" sz="1600" dirty="0" smtClean="0">
                <a:solidFill>
                  <a:schemeClr val="tx1"/>
                </a:solidFill>
              </a:rPr>
              <a:t>مانده تعهدات مر تبط با کمک بلاعوض                                                            7،500،000</a:t>
            </a:r>
          </a:p>
          <a:p>
            <a:pPr algn="r"/>
            <a:r>
              <a:rPr lang="fa-IR" sz="1600" dirty="0" smtClean="0">
                <a:solidFill>
                  <a:schemeClr val="tx1"/>
                </a:solidFill>
              </a:rPr>
              <a:t>به دلیل عدم رعایت تعهدات مربوط ، شرکت مجبور به پرداخت مبلغ 16،500،000ریال بابت استرداد کمک بلاعوض به دولت می باشد که نیمی از این مبلغ حائز معیار های شناخت دارایی های ثابت مشهود خواد بود.</a:t>
            </a:r>
          </a:p>
          <a:p>
            <a:pPr algn="r"/>
            <a:r>
              <a:rPr lang="fa-IR" sz="1600" dirty="0" smtClean="0">
                <a:solidFill>
                  <a:schemeClr val="tx1"/>
                </a:solidFill>
              </a:rPr>
              <a:t>مطلوبست : ارائه ثبت لازم بابت استرداد مبلغ فوق</a:t>
            </a:r>
            <a:endParaRPr lang="fa-IR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682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2783" y="370936"/>
            <a:ext cx="8915399" cy="1224951"/>
          </a:xfrm>
        </p:spPr>
        <p:txBody>
          <a:bodyPr>
            <a:noAutofit/>
          </a:bodyPr>
          <a:lstStyle/>
          <a:p>
            <a:pPr algn="ctr"/>
            <a:r>
              <a:rPr lang="fa-IR" sz="2800" dirty="0" smtClean="0"/>
              <a:t>پاسخ</a:t>
            </a:r>
            <a:br>
              <a:rPr lang="fa-IR" sz="2800" dirty="0" smtClean="0"/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13168" y="1285337"/>
            <a:ext cx="8915399" cy="5011945"/>
          </a:xfrm>
        </p:spPr>
        <p:txBody>
          <a:bodyPr>
            <a:normAutofit/>
          </a:bodyPr>
          <a:lstStyle/>
          <a:p>
            <a:pPr algn="r"/>
            <a:r>
              <a:rPr lang="fa-IR" sz="1600" dirty="0" smtClean="0">
                <a:solidFill>
                  <a:schemeClr val="tx1"/>
                </a:solidFill>
              </a:rPr>
              <a:t>مازاد مبلغ پرداختی نسبت به تعهدات ایفا نشده                 9،000،000=7،500،000-16،500،000</a:t>
            </a:r>
          </a:p>
          <a:p>
            <a:pPr algn="r"/>
            <a:r>
              <a:rPr lang="fa-IR" sz="1600" dirty="0" smtClean="0">
                <a:solidFill>
                  <a:schemeClr val="tx1"/>
                </a:solidFill>
              </a:rPr>
              <a:t>افزایش در بهای تمام شده دارایی ثبت شده                      4،500،000  =   2  ÷  9،000،000</a:t>
            </a:r>
          </a:p>
          <a:p>
            <a:pPr algn="r"/>
            <a:r>
              <a:rPr lang="fa-IR" sz="1600" dirty="0" smtClean="0">
                <a:solidFill>
                  <a:schemeClr val="tx1"/>
                </a:solidFill>
              </a:rPr>
              <a:t>استهلاک اضافه ارزش دارایی                                          450،000 = 10   ÷  4،500،000</a:t>
            </a:r>
          </a:p>
          <a:p>
            <a:pPr algn="r"/>
            <a:r>
              <a:rPr lang="fa-IR" sz="1600" dirty="0">
                <a:solidFill>
                  <a:schemeClr val="tx1"/>
                </a:solidFill>
              </a:rPr>
              <a:t> </a:t>
            </a:r>
            <a:r>
              <a:rPr lang="fa-IR" sz="1600" dirty="0" smtClean="0">
                <a:solidFill>
                  <a:schemeClr val="tx1"/>
                </a:solidFill>
              </a:rPr>
              <a:t>                                                                               2،250،000 =  5 *   450،000</a:t>
            </a:r>
          </a:p>
          <a:p>
            <a:pPr algn="r"/>
            <a:endParaRPr lang="fa-IR" sz="1600" dirty="0">
              <a:solidFill>
                <a:schemeClr val="tx1"/>
              </a:solidFill>
            </a:endParaRPr>
          </a:p>
          <a:p>
            <a:pPr algn="r"/>
            <a:r>
              <a:rPr lang="fa-IR" sz="1600" dirty="0" smtClean="0">
                <a:solidFill>
                  <a:schemeClr val="tx1"/>
                </a:solidFill>
              </a:rPr>
              <a:t>تعهدات مرتبط با کمک بلاعوض                    7،500،000</a:t>
            </a:r>
          </a:p>
          <a:p>
            <a:pPr algn="r"/>
            <a:r>
              <a:rPr lang="fa-IR" sz="1600" dirty="0" smtClean="0">
                <a:solidFill>
                  <a:schemeClr val="tx1"/>
                </a:solidFill>
              </a:rPr>
              <a:t>ماشین آلات                                           4،500،000</a:t>
            </a:r>
          </a:p>
          <a:p>
            <a:pPr algn="r"/>
            <a:r>
              <a:rPr lang="fa-IR" sz="1600" dirty="0" smtClean="0">
                <a:solidFill>
                  <a:schemeClr val="tx1"/>
                </a:solidFill>
              </a:rPr>
              <a:t>هزینه                                                    6،750،000</a:t>
            </a:r>
          </a:p>
          <a:p>
            <a:pPr algn="r"/>
            <a:r>
              <a:rPr lang="fa-IR" sz="1600" dirty="0">
                <a:solidFill>
                  <a:schemeClr val="tx1"/>
                </a:solidFill>
              </a:rPr>
              <a:t> </a:t>
            </a:r>
            <a:r>
              <a:rPr lang="fa-IR" sz="1600" dirty="0" smtClean="0">
                <a:solidFill>
                  <a:schemeClr val="tx1"/>
                </a:solidFill>
              </a:rPr>
              <a:t>                                       بانک                                           16،500،000</a:t>
            </a:r>
          </a:p>
          <a:p>
            <a:pPr algn="r"/>
            <a:r>
              <a:rPr lang="fa-IR" sz="1600" dirty="0">
                <a:solidFill>
                  <a:schemeClr val="tx1"/>
                </a:solidFill>
              </a:rPr>
              <a:t> </a:t>
            </a:r>
            <a:r>
              <a:rPr lang="fa-IR" sz="1600" dirty="0" smtClean="0">
                <a:solidFill>
                  <a:schemeClr val="tx1"/>
                </a:solidFill>
              </a:rPr>
              <a:t>                                       استهلاک انباشته                          2،250،000</a:t>
            </a:r>
          </a:p>
          <a:p>
            <a:pPr algn="r"/>
            <a:endParaRPr lang="fa-IR" sz="1600" dirty="0" smtClean="0">
              <a:solidFill>
                <a:schemeClr val="tx1"/>
              </a:solidFill>
            </a:endParaRPr>
          </a:p>
          <a:p>
            <a:pPr algn="r"/>
            <a:r>
              <a:rPr lang="fa-IR" sz="1600" dirty="0" smtClean="0">
                <a:solidFill>
                  <a:schemeClr val="tx1"/>
                </a:solidFill>
              </a:rPr>
              <a:t>     سود و زیان انباشته                      2،250،000</a:t>
            </a:r>
          </a:p>
          <a:p>
            <a:pPr algn="r"/>
            <a:r>
              <a:rPr lang="fa-IR" sz="1600" dirty="0">
                <a:solidFill>
                  <a:schemeClr val="tx1"/>
                </a:solidFill>
              </a:rPr>
              <a:t> </a:t>
            </a:r>
            <a:r>
              <a:rPr lang="fa-IR" sz="1600" dirty="0" smtClean="0">
                <a:solidFill>
                  <a:schemeClr val="tx1"/>
                </a:solidFill>
              </a:rPr>
              <a:t>                              هزینه                         2،250،000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890513" y="5098211"/>
            <a:ext cx="68234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6054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14760" y="465827"/>
            <a:ext cx="8915399" cy="1224951"/>
          </a:xfrm>
        </p:spPr>
        <p:txBody>
          <a:bodyPr>
            <a:noAutofit/>
          </a:bodyPr>
          <a:lstStyle/>
          <a:p>
            <a:pPr algn="ctr"/>
            <a:r>
              <a:rPr lang="fa-IR" sz="2800" dirty="0" smtClean="0"/>
              <a:t>مثال 6</a:t>
            </a:r>
            <a:br>
              <a:rPr lang="fa-IR" sz="2800" dirty="0" smtClean="0"/>
            </a:br>
            <a:r>
              <a:rPr lang="fa-IR" sz="2800" dirty="0" smtClean="0"/>
              <a:t>استرداد عین دارایی</a:t>
            </a:r>
            <a:r>
              <a:rPr lang="fa-IR" sz="2800" dirty="0" smtClean="0"/>
              <a:t/>
            </a:r>
            <a:br>
              <a:rPr lang="fa-IR" sz="2800" dirty="0" smtClean="0"/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14759" y="2631057"/>
            <a:ext cx="8915399" cy="2441276"/>
          </a:xfrm>
        </p:spPr>
        <p:txBody>
          <a:bodyPr>
            <a:normAutofit/>
          </a:bodyPr>
          <a:lstStyle/>
          <a:p>
            <a:pPr algn="r"/>
            <a:r>
              <a:rPr lang="fa-IR" sz="2800" dirty="0" smtClean="0">
                <a:solidFill>
                  <a:schemeClr val="tx1"/>
                </a:solidFill>
              </a:rPr>
              <a:t>با توجه به دادهای مثال 5 ، چناچه شرکت مجبور به استرداد غین دارایی شود</a:t>
            </a:r>
          </a:p>
          <a:p>
            <a:pPr algn="r"/>
            <a:r>
              <a:rPr lang="fa-IR" sz="2800" dirty="0" smtClean="0">
                <a:solidFill>
                  <a:schemeClr val="tx1"/>
                </a:solidFill>
              </a:rPr>
              <a:t>مطلوبست ارائه ثبت هاب لازم بابت این رویداد </a:t>
            </a:r>
          </a:p>
        </p:txBody>
      </p:sp>
    </p:spTree>
    <p:extLst>
      <p:ext uri="{BB962C8B-B14F-4D97-AF65-F5344CB8AC3E}">
        <p14:creationId xmlns:p14="http://schemas.microsoft.com/office/powerpoint/2010/main" val="3951554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14760" y="465827"/>
            <a:ext cx="8915399" cy="1224951"/>
          </a:xfrm>
        </p:spPr>
        <p:txBody>
          <a:bodyPr>
            <a:noAutofit/>
          </a:bodyPr>
          <a:lstStyle/>
          <a:p>
            <a:pPr algn="ctr"/>
            <a:r>
              <a:rPr lang="fa-IR" sz="2800" dirty="0" smtClean="0"/>
              <a:t>پاسخ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14759" y="2631057"/>
            <a:ext cx="8915399" cy="3614468"/>
          </a:xfrm>
        </p:spPr>
        <p:txBody>
          <a:bodyPr>
            <a:normAutofit/>
          </a:bodyPr>
          <a:lstStyle/>
          <a:p>
            <a:pPr algn="r"/>
            <a:r>
              <a:rPr lang="fa-IR" sz="2400" dirty="0" smtClean="0">
                <a:solidFill>
                  <a:schemeClr val="tx1"/>
                </a:solidFill>
              </a:rPr>
              <a:t>تعهدات مرتبط با کمک بلاعوض           7،500،000</a:t>
            </a:r>
          </a:p>
          <a:p>
            <a:pPr algn="r"/>
            <a:r>
              <a:rPr lang="fa-IR" sz="2400" dirty="0" smtClean="0">
                <a:solidFill>
                  <a:schemeClr val="tx1"/>
                </a:solidFill>
              </a:rPr>
              <a:t>استهلاک انباشته                           15،000،000</a:t>
            </a:r>
          </a:p>
          <a:p>
            <a:pPr algn="r"/>
            <a:r>
              <a:rPr lang="fa-IR" sz="2400" dirty="0" smtClean="0">
                <a:solidFill>
                  <a:schemeClr val="tx1"/>
                </a:solidFill>
              </a:rPr>
              <a:t>زیان                                             7،500،000</a:t>
            </a:r>
          </a:p>
          <a:p>
            <a:pPr algn="r"/>
            <a:endParaRPr lang="fa-IR" sz="2400" dirty="0" smtClean="0">
              <a:solidFill>
                <a:schemeClr val="tx1"/>
              </a:solidFill>
            </a:endParaRPr>
          </a:p>
          <a:p>
            <a:pPr algn="r"/>
            <a:r>
              <a:rPr lang="fa-IR" sz="2400" dirty="0">
                <a:solidFill>
                  <a:schemeClr val="tx1"/>
                </a:solidFill>
              </a:rPr>
              <a:t> </a:t>
            </a:r>
            <a:r>
              <a:rPr lang="fa-IR" sz="2400" dirty="0" smtClean="0">
                <a:solidFill>
                  <a:schemeClr val="tx1"/>
                </a:solidFill>
              </a:rPr>
              <a:t>                                  ماشین آلات            30،000،000</a:t>
            </a:r>
            <a:r>
              <a:rPr lang="fa-IR" sz="2400" dirty="0" smtClean="0">
                <a:solidFill>
                  <a:schemeClr val="tx1"/>
                </a:solidFill>
              </a:rPr>
              <a:t>           </a:t>
            </a:r>
          </a:p>
        </p:txBody>
      </p:sp>
    </p:spTree>
    <p:extLst>
      <p:ext uri="{BB962C8B-B14F-4D97-AF65-F5344CB8AC3E}">
        <p14:creationId xmlns:p14="http://schemas.microsoft.com/office/powerpoint/2010/main" val="665700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14759" y="2631057"/>
            <a:ext cx="8915399" cy="3614468"/>
          </a:xfrm>
        </p:spPr>
        <p:txBody>
          <a:bodyPr>
            <a:normAutofit/>
          </a:bodyPr>
          <a:lstStyle/>
          <a:p>
            <a:pPr algn="ctr"/>
            <a:r>
              <a:rPr lang="fa-IR" sz="4800" dirty="0" smtClean="0">
                <a:solidFill>
                  <a:schemeClr val="tx1"/>
                </a:solidFill>
              </a:rPr>
              <a:t>موفق و پیروز باشید.</a:t>
            </a:r>
          </a:p>
        </p:txBody>
      </p:sp>
    </p:spTree>
    <p:extLst>
      <p:ext uri="{BB962C8B-B14F-4D97-AF65-F5344CB8AC3E}">
        <p14:creationId xmlns:p14="http://schemas.microsoft.com/office/powerpoint/2010/main" val="990599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2130725"/>
            <a:ext cx="8915399" cy="3772937"/>
          </a:xfrm>
        </p:spPr>
        <p:txBody>
          <a:bodyPr>
            <a:normAutofit/>
          </a:bodyPr>
          <a:lstStyle/>
          <a:p>
            <a:pPr algn="r"/>
            <a:r>
              <a:rPr lang="fa-IR" sz="2400" dirty="0" smtClean="0">
                <a:solidFill>
                  <a:schemeClr val="tx1"/>
                </a:solidFill>
              </a:rPr>
              <a:t>موضوع این جلسه :     </a:t>
            </a:r>
          </a:p>
          <a:p>
            <a:pPr algn="r"/>
            <a:r>
              <a:rPr lang="fa-IR" sz="2400" dirty="0" smtClean="0">
                <a:solidFill>
                  <a:schemeClr val="tx1"/>
                </a:solidFill>
              </a:rPr>
              <a:t>استاندارد شماره 10</a:t>
            </a:r>
          </a:p>
          <a:p>
            <a:pPr algn="r"/>
            <a:endParaRPr lang="fa-IR" sz="2400" dirty="0">
              <a:solidFill>
                <a:schemeClr val="tx1"/>
              </a:solidFill>
            </a:endParaRPr>
          </a:p>
          <a:p>
            <a:pPr algn="r"/>
            <a:r>
              <a:rPr lang="fa-IR" sz="24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</a:rPr>
              <a:t>کمک های بلاعوض دولت </a:t>
            </a:r>
          </a:p>
          <a:p>
            <a:pPr algn="ctr"/>
            <a:endParaRPr lang="fa-IR" sz="2400" dirty="0">
              <a:solidFill>
                <a:schemeClr val="tx1"/>
              </a:solidFill>
            </a:endParaRPr>
          </a:p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512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914400"/>
            <a:ext cx="8915399" cy="724619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/>
              <a:t>مثال 3 ادامه مبحث جلسه ی قبل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2130725"/>
            <a:ext cx="8915399" cy="3772937"/>
          </a:xfrm>
        </p:spPr>
        <p:txBody>
          <a:bodyPr>
            <a:normAutofit lnSpcReduction="10000"/>
          </a:bodyPr>
          <a:lstStyle/>
          <a:p>
            <a:pPr algn="r"/>
            <a:r>
              <a:rPr lang="fa-IR" sz="2400" dirty="0" smtClean="0">
                <a:solidFill>
                  <a:schemeClr val="tx1"/>
                </a:solidFill>
              </a:rPr>
              <a:t>  دریافت وجه جهت تحقیقات علمی</a:t>
            </a:r>
          </a:p>
          <a:p>
            <a:pPr algn="r"/>
            <a:r>
              <a:rPr lang="fa-IR" sz="2400" dirty="0" smtClean="0">
                <a:solidFill>
                  <a:schemeClr val="tx1"/>
                </a:solidFill>
              </a:rPr>
              <a:t>شرکت تولیدی پوریا در سال 94 مبلغ 15،000،000ریال وجه نقد به عنوان یارانه جهت انجام تحقیقات دریافت نموده است . تا پایان سال 84 ،مبلغ 5،0000،000ریال ازوجه دریافتی برای تحقیقات هزینه شده است.</a:t>
            </a:r>
          </a:p>
          <a:p>
            <a:pPr algn="r"/>
            <a:r>
              <a:rPr lang="fa-IR" sz="2400" dirty="0" smtClean="0">
                <a:solidFill>
                  <a:schemeClr val="tx1"/>
                </a:solidFill>
              </a:rPr>
              <a:t>مطلوبست : ارائه ثبت های لازم در تاریخ های دریافت کمک بلاعوض و پایان سال 94</a:t>
            </a:r>
            <a:endParaRPr lang="fa-IR" sz="2400" dirty="0" smtClean="0">
              <a:solidFill>
                <a:schemeClr val="tx1"/>
              </a:solidFill>
            </a:endParaRPr>
          </a:p>
          <a:p>
            <a:pPr algn="r"/>
            <a:endParaRPr lang="fa-IR" sz="2400" dirty="0">
              <a:solidFill>
                <a:schemeClr val="tx1"/>
              </a:solidFill>
            </a:endParaRPr>
          </a:p>
          <a:p>
            <a:pPr algn="r"/>
            <a:r>
              <a:rPr lang="fa-IR" sz="2400" dirty="0" smtClean="0">
                <a:solidFill>
                  <a:schemeClr val="tx1"/>
                </a:solidFill>
              </a:rPr>
              <a:t> </a:t>
            </a:r>
            <a:endParaRPr lang="fa-IR" sz="2400" dirty="0" smtClean="0">
              <a:solidFill>
                <a:schemeClr val="tx1"/>
              </a:solidFill>
            </a:endParaRPr>
          </a:p>
          <a:p>
            <a:pPr algn="ctr"/>
            <a:endParaRPr lang="fa-IR" sz="2400" dirty="0">
              <a:solidFill>
                <a:schemeClr val="tx1"/>
              </a:solidFill>
            </a:endParaRPr>
          </a:p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522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914400"/>
            <a:ext cx="8915399" cy="724619"/>
          </a:xfrm>
        </p:spPr>
        <p:txBody>
          <a:bodyPr>
            <a:normAutofit/>
          </a:bodyPr>
          <a:lstStyle/>
          <a:p>
            <a:pPr algn="ctr"/>
            <a:r>
              <a:rPr lang="fa-IR" sz="4000" dirty="0" smtClean="0"/>
              <a:t>پاسخ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2130725"/>
            <a:ext cx="8915399" cy="3772937"/>
          </a:xfrm>
        </p:spPr>
        <p:txBody>
          <a:bodyPr>
            <a:normAutofit/>
          </a:bodyPr>
          <a:lstStyle/>
          <a:p>
            <a:pPr algn="r"/>
            <a:r>
              <a:rPr lang="fa-IR" sz="2400" dirty="0" smtClean="0">
                <a:solidFill>
                  <a:schemeClr val="tx1"/>
                </a:solidFill>
              </a:rPr>
              <a:t>وجه نقد                15،0000،000</a:t>
            </a:r>
          </a:p>
          <a:p>
            <a:pPr algn="r"/>
            <a:r>
              <a:rPr lang="fa-IR" sz="2400" dirty="0" smtClean="0">
                <a:solidFill>
                  <a:schemeClr val="tx1"/>
                </a:solidFill>
              </a:rPr>
              <a:t>                     تعهدات مرتبط با کمک بلاعوض     15،000،000</a:t>
            </a:r>
          </a:p>
          <a:p>
            <a:pPr algn="r"/>
            <a:r>
              <a:rPr lang="fa-IR" sz="2400" dirty="0">
                <a:solidFill>
                  <a:schemeClr val="tx1"/>
                </a:solidFill>
              </a:rPr>
              <a:t> </a:t>
            </a:r>
            <a:r>
              <a:rPr lang="fa-IR" sz="2400" dirty="0" smtClean="0">
                <a:solidFill>
                  <a:schemeClr val="tx1"/>
                </a:solidFill>
              </a:rPr>
              <a:t>      ثبت بابت در یافت کمک بلاعوض</a:t>
            </a:r>
          </a:p>
          <a:p>
            <a:pPr algn="r"/>
            <a:r>
              <a:rPr lang="fa-IR" sz="2400" dirty="0" smtClean="0">
                <a:solidFill>
                  <a:schemeClr val="tx1"/>
                </a:solidFill>
              </a:rPr>
              <a:t>  </a:t>
            </a:r>
            <a:endParaRPr lang="fa-IR" sz="2400" dirty="0">
              <a:solidFill>
                <a:schemeClr val="tx1"/>
              </a:solidFill>
            </a:endParaRPr>
          </a:p>
          <a:p>
            <a:pPr algn="r"/>
            <a:r>
              <a:rPr lang="fa-IR" sz="2400" dirty="0" smtClean="0">
                <a:solidFill>
                  <a:schemeClr val="tx1"/>
                </a:solidFill>
              </a:rPr>
              <a:t>تعهدات مرتبط با کمک بلاعوض       5،000،000</a:t>
            </a:r>
          </a:p>
          <a:p>
            <a:pPr algn="r"/>
            <a:r>
              <a:rPr lang="fa-IR" sz="2400" dirty="0">
                <a:solidFill>
                  <a:schemeClr val="tx1"/>
                </a:solidFill>
              </a:rPr>
              <a:t> </a:t>
            </a:r>
            <a:r>
              <a:rPr lang="fa-IR" sz="2400" dirty="0" smtClean="0">
                <a:solidFill>
                  <a:schemeClr val="tx1"/>
                </a:solidFill>
              </a:rPr>
              <a:t>                      درآمد ناشی از اهدا          5،000،000</a:t>
            </a:r>
          </a:p>
          <a:p>
            <a:pPr algn="r"/>
            <a:r>
              <a:rPr lang="fa-IR" sz="2400" dirty="0">
                <a:solidFill>
                  <a:schemeClr val="tx1"/>
                </a:solidFill>
              </a:rPr>
              <a:t> </a:t>
            </a:r>
            <a:r>
              <a:rPr lang="fa-IR" sz="2400" dirty="0" smtClean="0">
                <a:solidFill>
                  <a:schemeClr val="tx1"/>
                </a:solidFill>
              </a:rPr>
              <a:t>           ثبت بابت ایفای تعهدات و شناسایی در آمد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/>
          <p:cNvCxnSpPr>
            <a:endCxn id="3" idx="3"/>
          </p:cNvCxnSpPr>
          <p:nvPr/>
        </p:nvCxnSpPr>
        <p:spPr>
          <a:xfrm flipV="1">
            <a:off x="2881223" y="4017194"/>
            <a:ext cx="8623389" cy="11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2262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8058" y="526211"/>
            <a:ext cx="8915399" cy="2107562"/>
          </a:xfrm>
        </p:spPr>
        <p:txBody>
          <a:bodyPr>
            <a:noAutofit/>
          </a:bodyPr>
          <a:lstStyle/>
          <a:p>
            <a:pPr algn="ctr"/>
            <a:r>
              <a:rPr lang="fa-IR" sz="2400" dirty="0" smtClean="0"/>
              <a:t>نکته کاربردی:</a:t>
            </a:r>
            <a:br>
              <a:rPr lang="fa-IR" sz="2400" dirty="0" smtClean="0"/>
            </a:br>
            <a:r>
              <a:rPr lang="fa-IR" sz="2400" dirty="0" smtClean="0"/>
              <a:t>اگر شرکتی یکی از دارایی های خود را اهداء نماید ، هزینه اهداء معادل ارزش منصفانه دارایی ثبت می شود و تفاوت بین ارزش دفتری و ارزش منصفانه دارایی به عنوان سود و یا زیان اهداء ، در نظر گرفته می شود</a:t>
            </a:r>
            <a:r>
              <a:rPr lang="fa-IR" sz="2400" dirty="0" smtClean="0"/>
              <a:t/>
            </a:r>
            <a:br>
              <a:rPr lang="fa-IR" sz="2400" dirty="0" smtClean="0"/>
            </a:b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2467155"/>
            <a:ext cx="8915399" cy="3436507"/>
          </a:xfrm>
        </p:spPr>
        <p:txBody>
          <a:bodyPr>
            <a:normAutofit/>
          </a:bodyPr>
          <a:lstStyle/>
          <a:p>
            <a:pPr algn="r"/>
            <a:r>
              <a:rPr lang="fa-IR" sz="2400" dirty="0" smtClean="0">
                <a:solidFill>
                  <a:schemeClr val="tx1"/>
                </a:solidFill>
              </a:rPr>
              <a:t>مثال 4</a:t>
            </a:r>
          </a:p>
          <a:p>
            <a:pPr algn="r"/>
            <a:r>
              <a:rPr lang="fa-IR" sz="2400" dirty="0" smtClean="0">
                <a:solidFill>
                  <a:schemeClr val="tx1"/>
                </a:solidFill>
              </a:rPr>
              <a:t>اهداء دارایی توسط واحد تجاری</a:t>
            </a:r>
          </a:p>
          <a:p>
            <a:pPr algn="r"/>
            <a:r>
              <a:rPr lang="fa-IR" sz="2400" dirty="0" smtClean="0">
                <a:solidFill>
                  <a:schemeClr val="tx1"/>
                </a:solidFill>
              </a:rPr>
              <a:t>شرکت ستاره اثاثه ای را که ارزش دفتری آن 10،000،000ریال بود طی سال جاری به شرکت مهتاب اهداء نمود . ارزش بازار دارایی در زمان انتقال مبلغ 15،000،000ریال بود.</a:t>
            </a:r>
          </a:p>
          <a:p>
            <a:pPr algn="r"/>
            <a:r>
              <a:rPr lang="fa-IR" sz="2400" dirty="0" smtClean="0">
                <a:solidFill>
                  <a:schemeClr val="tx1"/>
                </a:solidFill>
              </a:rPr>
              <a:t>مطلوبست ثبت لازم در دفتر روزنامه شرکت ستاره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673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8058" y="526211"/>
            <a:ext cx="8915399" cy="698740"/>
          </a:xfrm>
        </p:spPr>
        <p:txBody>
          <a:bodyPr>
            <a:noAutofit/>
          </a:bodyPr>
          <a:lstStyle/>
          <a:p>
            <a:pPr algn="ctr"/>
            <a:r>
              <a:rPr lang="fa-IR" sz="3600" dirty="0" smtClean="0"/>
              <a:t>پاسخ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2027209"/>
            <a:ext cx="8915399" cy="3876454"/>
          </a:xfrm>
        </p:spPr>
        <p:txBody>
          <a:bodyPr>
            <a:normAutofit/>
          </a:bodyPr>
          <a:lstStyle/>
          <a:p>
            <a:pPr algn="r"/>
            <a:r>
              <a:rPr lang="fa-IR" sz="2400" dirty="0" smtClean="0">
                <a:solidFill>
                  <a:schemeClr val="tx1"/>
                </a:solidFill>
              </a:rPr>
              <a:t>هزینه اهداء              15،000،000</a:t>
            </a:r>
          </a:p>
          <a:p>
            <a:pPr algn="r"/>
            <a:r>
              <a:rPr lang="fa-IR" sz="2400" dirty="0" smtClean="0">
                <a:solidFill>
                  <a:schemeClr val="tx1"/>
                </a:solidFill>
              </a:rPr>
              <a:t>                 اثاثه                                   10،000،00</a:t>
            </a:r>
            <a:endParaRPr lang="fa-IR" sz="2400" dirty="0" smtClean="0">
              <a:solidFill>
                <a:schemeClr val="tx1"/>
              </a:solidFill>
            </a:endParaRPr>
          </a:p>
          <a:p>
            <a:pPr algn="r"/>
            <a:r>
              <a:rPr lang="fa-IR" sz="2400" dirty="0" smtClean="0">
                <a:solidFill>
                  <a:schemeClr val="tx1"/>
                </a:solidFill>
              </a:rPr>
              <a:t>                سود ناشی از اهداء               5،000،000</a:t>
            </a:r>
            <a:endParaRPr lang="fa-IR" sz="2400" dirty="0">
              <a:solidFill>
                <a:schemeClr val="tx1"/>
              </a:solidFill>
            </a:endParaRPr>
          </a:p>
          <a:p>
            <a:pPr algn="r"/>
            <a:r>
              <a:rPr lang="fa-IR" sz="2400" dirty="0" smtClean="0">
                <a:solidFill>
                  <a:schemeClr val="tx1"/>
                </a:solidFill>
              </a:rPr>
              <a:t> بابت ثبت اهداء دارایی واحد تجاری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230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2027209"/>
            <a:ext cx="8915399" cy="3876454"/>
          </a:xfrm>
        </p:spPr>
        <p:txBody>
          <a:bodyPr>
            <a:normAutofit/>
          </a:bodyPr>
          <a:lstStyle/>
          <a:p>
            <a:pPr algn="ctr"/>
            <a:r>
              <a:rPr lang="fa-IR" sz="3600" dirty="0"/>
              <a:t>استرداد کمک بلاعوض</a:t>
            </a:r>
            <a:br>
              <a:rPr lang="fa-IR" sz="3600" dirty="0"/>
            </a:br>
            <a:endParaRPr lang="fa-IR" sz="3600" dirty="0" smtClean="0"/>
          </a:p>
          <a:p>
            <a:pPr algn="ctr"/>
            <a:r>
              <a:rPr lang="fa-IR" sz="3600" dirty="0"/>
              <a:t>نحوه عمل حسابداری استرداد کمک بلاعوض</a:t>
            </a:r>
            <a:endParaRPr lang="fa-IR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338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8058" y="293298"/>
            <a:ext cx="8915399" cy="931653"/>
          </a:xfrm>
        </p:spPr>
        <p:txBody>
          <a:bodyPr>
            <a:noAutofit/>
          </a:bodyPr>
          <a:lstStyle/>
          <a:p>
            <a:pPr algn="ctr"/>
            <a:r>
              <a:rPr lang="fa-IR" sz="3600" dirty="0" smtClean="0"/>
              <a:t>عدم برگشت عین دارایی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2027209"/>
            <a:ext cx="8915399" cy="3876454"/>
          </a:xfrm>
        </p:spPr>
        <p:txBody>
          <a:bodyPr>
            <a:normAutofit/>
          </a:bodyPr>
          <a:lstStyle/>
          <a:p>
            <a:pPr algn="r"/>
            <a:r>
              <a:rPr lang="fa-IR" sz="2400" dirty="0" smtClean="0">
                <a:solidFill>
                  <a:schemeClr val="tx1"/>
                </a:solidFill>
              </a:rPr>
              <a:t>1- هر گاه عین دارایی غیر جاری مرتبط با کمک بلاعوض توسط اعطا کننده مطالبه نگردد ، باز پرداخت کمک تا میزان بدهی موجود ، موجب حذف بدهی می گردد.</a:t>
            </a:r>
          </a:p>
          <a:p>
            <a:pPr algn="r"/>
            <a:r>
              <a:rPr lang="fa-IR" sz="2400" dirty="0" smtClean="0">
                <a:solidFill>
                  <a:schemeClr val="tx1"/>
                </a:solidFill>
              </a:rPr>
              <a:t>هر گونه مازاد قابل پرداخت در این رابطه ، در صورت انطباق با معیار های شناخت داراییهای ثابت مشهود ، موجب افزایش در مبلغ ثبت شده دارایی مربوط خواهد شد و در غیر این صورت فوراًبه عنوان هزینه شناسایی می شود . استهلاک انباشته اضافی که در صورت نبود کمک تا آن تاریخ محاسبه می شد.تعین شده و فوراً به عنوان هزینه شناسایی می گردد</a:t>
            </a:r>
            <a:endParaRPr lang="fa-IR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180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2783" y="370936"/>
            <a:ext cx="8915399" cy="1224951"/>
          </a:xfrm>
        </p:spPr>
        <p:txBody>
          <a:bodyPr>
            <a:noAutofit/>
          </a:bodyPr>
          <a:lstStyle/>
          <a:p>
            <a:pPr algn="ctr"/>
            <a:r>
              <a:rPr lang="fa-IR" sz="3600" dirty="0" smtClean="0"/>
              <a:t>برگشت عین دارایی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2027209"/>
            <a:ext cx="8915399" cy="3876454"/>
          </a:xfrm>
        </p:spPr>
        <p:txBody>
          <a:bodyPr>
            <a:normAutofit/>
          </a:bodyPr>
          <a:lstStyle/>
          <a:p>
            <a:pPr algn="r"/>
            <a:r>
              <a:rPr lang="fa-IR" sz="2400" dirty="0" smtClean="0">
                <a:solidFill>
                  <a:schemeClr val="tx1"/>
                </a:solidFill>
              </a:rPr>
              <a:t>2- چنانچه استرداد کمک بلاعوض متضمن برگشت عین دارایی غیر جاری مرتبط با کمک باشد، ضمن حذف ارزش دفتری دارایی بلند مدت و بدهی مربوط از جسابها ، هرگونه تفاوت موجود بین حسابها ی مزبور و نیز مبالغ اضافی  احتمالی موردمطالبه اعطا کننده در صورت سود و زیان شناسایی می گردد</a:t>
            </a:r>
          </a:p>
        </p:txBody>
      </p:sp>
    </p:spTree>
    <p:extLst>
      <p:ext uri="{BB962C8B-B14F-4D97-AF65-F5344CB8AC3E}">
        <p14:creationId xmlns:p14="http://schemas.microsoft.com/office/powerpoint/2010/main" val="318838175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258</TotalTime>
  <Words>571</Words>
  <Application>Microsoft Office PowerPoint</Application>
  <PresentationFormat>Widescreen</PresentationFormat>
  <Paragraphs>73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Tahoma</vt:lpstr>
      <vt:lpstr>Wingdings 3</vt:lpstr>
      <vt:lpstr>Wisp</vt:lpstr>
      <vt:lpstr>به نام خدا</vt:lpstr>
      <vt:lpstr>PowerPoint Presentation</vt:lpstr>
      <vt:lpstr>مثال 3 ادامه مبحث جلسه ی قبل</vt:lpstr>
      <vt:lpstr>پاسخ</vt:lpstr>
      <vt:lpstr>نکته کاربردی: اگر شرکتی یکی از دارایی های خود را اهداء نماید ، هزینه اهداء معادل ارزش منصفانه دارایی ثبت می شود و تفاوت بین ارزش دفتری و ارزش منصفانه دارایی به عنوان سود و یا زیان اهداء ، در نظر گرفته می شود </vt:lpstr>
      <vt:lpstr>پاسخ</vt:lpstr>
      <vt:lpstr>PowerPoint Presentation</vt:lpstr>
      <vt:lpstr>عدم برگشت عین دارایی</vt:lpstr>
      <vt:lpstr>برگشت عین دارایی</vt:lpstr>
      <vt:lpstr>مثال 5 عدم ایفای تعهدات و استرداد کمک بلاعوض با وجه نقد</vt:lpstr>
      <vt:lpstr>پاسخ </vt:lpstr>
      <vt:lpstr>مثال 6 استرداد عین دارایی </vt:lpstr>
      <vt:lpstr>پاسخ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</dc:title>
  <dc:creator>Khane Computer</dc:creator>
  <cp:lastModifiedBy>Khane Computer</cp:lastModifiedBy>
  <cp:revision>13</cp:revision>
  <dcterms:created xsi:type="dcterms:W3CDTF">2020-03-12T19:10:57Z</dcterms:created>
  <dcterms:modified xsi:type="dcterms:W3CDTF">2020-03-13T10:16:15Z</dcterms:modified>
</cp:coreProperties>
</file>