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6"/>
  </p:notesMasterIdLst>
  <p:sldIdLst>
    <p:sldId id="320" r:id="rId2"/>
    <p:sldId id="257" r:id="rId3"/>
    <p:sldId id="258" r:id="rId4"/>
    <p:sldId id="384" r:id="rId5"/>
    <p:sldId id="261" r:id="rId6"/>
    <p:sldId id="385" r:id="rId7"/>
    <p:sldId id="386" r:id="rId8"/>
    <p:sldId id="268" r:id="rId9"/>
    <p:sldId id="269" r:id="rId10"/>
    <p:sldId id="270" r:id="rId11"/>
    <p:sldId id="271" r:id="rId12"/>
    <p:sldId id="307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5" r:id="rId27"/>
    <p:sldId id="346" r:id="rId28"/>
    <p:sldId id="347" r:id="rId29"/>
    <p:sldId id="348" r:id="rId30"/>
    <p:sldId id="382" r:id="rId31"/>
    <p:sldId id="383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6" r:id="rId49"/>
    <p:sldId id="367" r:id="rId50"/>
    <p:sldId id="368" r:id="rId51"/>
    <p:sldId id="369" r:id="rId52"/>
    <p:sldId id="370" r:id="rId53"/>
    <p:sldId id="371" r:id="rId54"/>
    <p:sldId id="372" r:id="rId55"/>
    <p:sldId id="373" r:id="rId56"/>
    <p:sldId id="378" r:id="rId57"/>
    <p:sldId id="379" r:id="rId58"/>
    <p:sldId id="380" r:id="rId59"/>
    <p:sldId id="395" r:id="rId60"/>
    <p:sldId id="381" r:id="rId61"/>
    <p:sldId id="390" r:id="rId62"/>
    <p:sldId id="394" r:id="rId63"/>
    <p:sldId id="393" r:id="rId64"/>
    <p:sldId id="391" r:id="rId65"/>
    <p:sldId id="392" r:id="rId66"/>
    <p:sldId id="374" r:id="rId67"/>
    <p:sldId id="375" r:id="rId68"/>
    <p:sldId id="376" r:id="rId69"/>
    <p:sldId id="388" r:id="rId70"/>
    <p:sldId id="387" r:id="rId71"/>
    <p:sldId id="377" r:id="rId72"/>
    <p:sldId id="389" r:id="rId73"/>
    <p:sldId id="313" r:id="rId74"/>
    <p:sldId id="321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114CF-F01F-4712-BDB5-30375D88763F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7E603-24EC-45CA-B963-04E1D5CF8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3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7E603-24EC-45CA-B963-04E1D5CF8C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7E603-24EC-45CA-B963-04E1D5CF8C7C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7E603-24EC-45CA-B963-04E1D5CF8C7C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7E603-24EC-45CA-B963-04E1D5CF8C7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7E603-24EC-45CA-B963-04E1D5CF8C7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7E603-24EC-45CA-B963-04E1D5CF8C7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7E603-24EC-45CA-B963-04E1D5CF8C7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7E603-24EC-45CA-B963-04E1D5CF8C7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7E603-24EC-45CA-B963-04E1D5CF8C7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7E603-24EC-45CA-B963-04E1D5CF8C7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7E603-24EC-45CA-B963-04E1D5CF8C7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7F06-6A2F-4A97-8C47-E3F695AA7CF6}" type="datetime1">
              <a:rPr lang="en-US" smtClean="0"/>
              <a:pPr/>
              <a:t>3/11/2020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29CE-DD0F-47E1-869F-0371134E3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98C6-927F-4DEF-B3D7-45A6555292FF}" type="datetime1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29CE-DD0F-47E1-869F-0371134E3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D38-6A4E-4093-8B06-603350341858}" type="datetime1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29CE-DD0F-47E1-869F-0371134E3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0D9B6-BAB0-4C50-9E3D-082DD09CE66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261196"/>
      </p:ext>
    </p:extLst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3940-6DE3-47A5-A1E9-9F59224D96C9}" type="datetime1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29CE-DD0F-47E1-869F-0371134E3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7E37-3309-4638-A123-43D2EAFFF5B1}" type="datetime1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29CE-DD0F-47E1-869F-0371134E3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5F7D-21C6-4388-A7D7-A9A096EE8564}" type="datetime1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29CE-DD0F-47E1-869F-0371134E3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E4BD-F1B2-43AA-B27C-49F4BCC75C55}" type="datetime1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29CE-DD0F-47E1-869F-0371134E3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0066-3F5A-4468-A5F6-521DFEA24D3A}" type="datetime1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29CE-DD0F-47E1-869F-0371134E3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F73A-41C4-4D11-A74F-49F796DF83D8}" type="datetime1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29CE-DD0F-47E1-869F-0371134E3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7AC4-7E9B-4F9D-AA72-3AEFB0F31130}" type="datetime1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29CE-DD0F-47E1-869F-0371134E3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18D3-FCCA-4585-81E0-E4B55F086C8D}" type="datetime1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0E29CE-DD0F-47E1-869F-0371134E35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5A05AF-F51F-44B7-BFD5-2F04C15D37CF}" type="datetime1">
              <a:rPr lang="en-US" smtClean="0"/>
              <a:pPr/>
              <a:t>3/11/2020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0E29CE-DD0F-47E1-869F-0371134E351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wipe dir="d"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Best Wallpapers 2010_Karbar (46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70065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21442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rtl="1"/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142984"/>
            <a:ext cx="8858312" cy="5500726"/>
          </a:xfrm>
        </p:spPr>
        <p:txBody>
          <a:bodyPr>
            <a:normAutofit/>
          </a:bodyPr>
          <a:lstStyle/>
          <a:p>
            <a:pPr algn="just" rtl="1">
              <a:buNone/>
            </a:pPr>
            <a:endParaRPr lang="en-US" dirty="0" smtClean="0">
              <a:cs typeface="B Nazanin" pitchFamily="2" charset="-78"/>
            </a:endParaRPr>
          </a:p>
          <a:p>
            <a:pPr algn="just" rtl="1">
              <a:buNone/>
            </a:pPr>
            <a:r>
              <a:rPr lang="fa-IR" dirty="0" smtClean="0">
                <a:cs typeface="B Nazanin" pitchFamily="2" charset="-78"/>
              </a:rPr>
              <a:t>ویژگیهای نظریه علمی</a:t>
            </a:r>
            <a:endParaRPr lang="en-US" dirty="0" smtClean="0">
              <a:cs typeface="B Nazanin" pitchFamily="2" charset="-78"/>
            </a:endParaRPr>
          </a:p>
          <a:p>
            <a:pPr algn="just" rtl="1">
              <a:buNone/>
            </a:pPr>
            <a:endParaRPr lang="en-US" dirty="0" smtClean="0">
              <a:cs typeface="B Nazanin" pitchFamily="2" charset="-78"/>
            </a:endParaRPr>
          </a:p>
          <a:p>
            <a:pPr algn="justLow" rtl="1">
              <a:lnSpc>
                <a:spcPct val="90000"/>
              </a:lnSpc>
              <a:buNone/>
              <a:defRPr/>
            </a:pPr>
            <a:endParaRPr lang="en-US" sz="2400" dirty="0">
              <a:cs typeface="B Mitra" pitchFamily="2" charset="-78"/>
            </a:endParaRPr>
          </a:p>
          <a:p>
            <a:pPr algn="justLow" rtl="1">
              <a:lnSpc>
                <a:spcPct val="90000"/>
              </a:lnSpc>
              <a:buNone/>
              <a:defRPr/>
            </a:pPr>
            <a:r>
              <a:rPr lang="fa-IR" sz="2400" dirty="0">
                <a:cs typeface="B Mitra" pitchFamily="2" charset="-78"/>
              </a:rPr>
              <a:t>1)مبین ماهیت پدیده یا روابط علت و معلولی بین پدیده ها و متغییرهاست</a:t>
            </a:r>
            <a:r>
              <a:rPr lang="en-US" sz="2400" dirty="0">
                <a:cs typeface="B Mitra" pitchFamily="2" charset="-78"/>
              </a:rPr>
              <a:t>.</a:t>
            </a:r>
            <a:endParaRPr lang="fa-IR" sz="2400" dirty="0">
              <a:cs typeface="B Mitra" pitchFamily="2" charset="-78"/>
            </a:endParaRPr>
          </a:p>
          <a:p>
            <a:pPr algn="justLow" rtl="1">
              <a:lnSpc>
                <a:spcPct val="90000"/>
              </a:lnSpc>
              <a:buNone/>
              <a:defRPr/>
            </a:pPr>
            <a:r>
              <a:rPr lang="fa-IR" sz="2400" dirty="0">
                <a:cs typeface="B Mitra" pitchFamily="2" charset="-78"/>
              </a:rPr>
              <a:t>2)از ترکیب مفاهیم،</a:t>
            </a:r>
            <a:r>
              <a:rPr lang="en-US" sz="2400" dirty="0">
                <a:cs typeface="B Mitra" pitchFamily="2" charset="-78"/>
              </a:rPr>
              <a:t> </a:t>
            </a:r>
            <a:r>
              <a:rPr lang="fa-IR" sz="2400" dirty="0">
                <a:cs typeface="B Mitra" pitchFamily="2" charset="-78"/>
              </a:rPr>
              <a:t>قضایا و قوانین ویژه خود که به صورت نظام</a:t>
            </a:r>
            <a:r>
              <a:rPr lang="en-US" sz="2400" dirty="0"/>
              <a:t>‌</a:t>
            </a:r>
            <a:r>
              <a:rPr lang="fa-IR" sz="2400" dirty="0">
                <a:cs typeface="B Mitra" pitchFamily="2" charset="-78"/>
              </a:rPr>
              <a:t>یافته درباره یک واقعیت به وجود می</a:t>
            </a:r>
            <a:r>
              <a:rPr lang="en-US" sz="2400" dirty="0"/>
              <a:t>‌</a:t>
            </a:r>
            <a:r>
              <a:rPr lang="fa-IR" sz="2400" dirty="0">
                <a:cs typeface="B Mitra" pitchFamily="2" charset="-78"/>
              </a:rPr>
              <a:t>آید</a:t>
            </a:r>
            <a:r>
              <a:rPr lang="en-US" sz="2400" dirty="0">
                <a:cs typeface="B Mitra" pitchFamily="2" charset="-78"/>
              </a:rPr>
              <a:t>.</a:t>
            </a:r>
            <a:endParaRPr lang="fa-IR" sz="2400" dirty="0">
              <a:cs typeface="B Mitra" pitchFamily="2" charset="-78"/>
            </a:endParaRPr>
          </a:p>
          <a:p>
            <a:pPr algn="justLow" rtl="1">
              <a:lnSpc>
                <a:spcPct val="90000"/>
              </a:lnSpc>
              <a:buNone/>
              <a:defRPr/>
            </a:pPr>
            <a:r>
              <a:rPr lang="fa-IR" sz="2400" dirty="0">
                <a:cs typeface="B Mitra" pitchFamily="2" charset="-78"/>
              </a:rPr>
              <a:t>3)قدرت پیش بینی و آینده</a:t>
            </a:r>
            <a:r>
              <a:rPr lang="en-US" sz="2400" dirty="0"/>
              <a:t>‌</a:t>
            </a:r>
            <a:r>
              <a:rPr lang="fa-IR" sz="2400" dirty="0">
                <a:cs typeface="B Mitra" pitchFamily="2" charset="-78"/>
              </a:rPr>
              <a:t>نگری دارد</a:t>
            </a:r>
            <a:r>
              <a:rPr lang="en-US" sz="2400" dirty="0">
                <a:cs typeface="B Mitra" pitchFamily="2" charset="-78"/>
              </a:rPr>
              <a:t>.</a:t>
            </a:r>
            <a:endParaRPr lang="fa-IR" sz="2400" dirty="0">
              <a:cs typeface="B Mitra" pitchFamily="2" charset="-78"/>
            </a:endParaRPr>
          </a:p>
          <a:p>
            <a:pPr algn="justLow" rtl="1">
              <a:lnSpc>
                <a:spcPct val="90000"/>
              </a:lnSpc>
              <a:buNone/>
              <a:defRPr/>
            </a:pPr>
            <a:r>
              <a:rPr lang="fa-IR" sz="2400" dirty="0" smtClean="0">
                <a:cs typeface="B Mitra" pitchFamily="2" charset="-78"/>
              </a:rPr>
              <a:t>4)نظریه </a:t>
            </a:r>
            <a:r>
              <a:rPr lang="fa-IR" sz="2400" dirty="0">
                <a:cs typeface="B Mitra" pitchFamily="2" charset="-78"/>
              </a:rPr>
              <a:t>باید چارچوب مفهومی مناسبی را برای انجام تحقیقات ارائه دهد</a:t>
            </a:r>
            <a:r>
              <a:rPr lang="en-US" sz="2400" dirty="0">
                <a:cs typeface="B Mitra" pitchFamily="2" charset="-78"/>
              </a:rPr>
              <a:t>.</a:t>
            </a:r>
            <a:endParaRPr lang="fa-IR" sz="2400" dirty="0">
              <a:cs typeface="B Mitra" pitchFamily="2" charset="-78"/>
            </a:endParaRPr>
          </a:p>
          <a:p>
            <a:pPr algn="justLow" rtl="1">
              <a:lnSpc>
                <a:spcPct val="90000"/>
              </a:lnSpc>
              <a:buNone/>
              <a:defRPr/>
            </a:pPr>
            <a:r>
              <a:rPr lang="fa-IR" sz="2400" dirty="0" smtClean="0">
                <a:cs typeface="B Mitra" pitchFamily="2" charset="-78"/>
              </a:rPr>
              <a:t>5)نظریه </a:t>
            </a:r>
            <a:r>
              <a:rPr lang="fa-IR" sz="2400" dirty="0">
                <a:cs typeface="B Mitra" pitchFamily="2" charset="-78"/>
              </a:rPr>
              <a:t>نباید با سایر نظریه های پذیرفته شده و تائید شده تضاد و تعارض داشته باشد</a:t>
            </a:r>
            <a:r>
              <a:rPr lang="en-US" sz="2400" dirty="0">
                <a:cs typeface="B Mitra" pitchFamily="2" charset="-78"/>
              </a:rPr>
              <a:t>.</a:t>
            </a:r>
          </a:p>
          <a:p>
            <a:pPr algn="just" rtl="1">
              <a:buNone/>
            </a:pPr>
            <a:endParaRPr lang="en-US" dirty="0" smtClean="0">
              <a:cs typeface="B Nazanin" pitchFamily="2" charset="-78"/>
            </a:endParaRPr>
          </a:p>
          <a:p>
            <a:pPr algn="just" rtl="1">
              <a:buNone/>
            </a:pP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000108"/>
            <a:ext cx="8786874" cy="5643602"/>
          </a:xfrm>
        </p:spPr>
        <p:txBody>
          <a:bodyPr>
            <a:normAutofit/>
          </a:bodyPr>
          <a:lstStyle/>
          <a:p>
            <a:pPr marL="0" indent="0" algn="just" rtl="1">
              <a:spcBef>
                <a:spcPts val="0"/>
              </a:spcBef>
              <a:buNone/>
            </a:pPr>
            <a:endParaRPr lang="en-US" dirty="0" smtClean="0">
              <a:cs typeface="B Nazanin" pitchFamily="2" charset="-78"/>
            </a:endParaRPr>
          </a:p>
          <a:p>
            <a:pPr algn="just" rtl="1">
              <a:buNone/>
            </a:pPr>
            <a:endParaRPr lang="en-US" dirty="0" smtClean="0">
              <a:cs typeface="B Nazanin" pitchFamily="2" charset="-78"/>
            </a:endParaRPr>
          </a:p>
          <a:p>
            <a:pPr algn="just" rtl="1">
              <a:buNone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03300"/>
            <a:ext cx="8229600" cy="11430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smtClean="0">
                <a:cs typeface="B Mitra" pitchFamily="2" charset="-78"/>
              </a:rPr>
              <a:t>تعریف قانون علمی:</a:t>
            </a:r>
            <a:endParaRPr lang="en-US" smtClean="0">
              <a:cs typeface="B Mitra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31825" y="2348880"/>
            <a:ext cx="8054975" cy="22322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Wingdings" panose="05000000000000000000" pitchFamily="2" charset="2"/>
              <a:buNone/>
              <a:defRPr/>
            </a:pPr>
            <a:r>
              <a:rPr lang="fa-IR" dirty="0" smtClean="0">
                <a:cs typeface="B Mitra" pitchFamily="2" charset="-78"/>
              </a:rPr>
              <a:t>قوانین علمی اصول کلی هستند که از رابطه حتمی،</a:t>
            </a:r>
            <a:r>
              <a:rPr lang="en-US" dirty="0" smtClean="0">
                <a:cs typeface="B Mitra" pitchFamily="2" charset="-78"/>
              </a:rPr>
              <a:t> </a:t>
            </a:r>
            <a:r>
              <a:rPr lang="fa-IR" dirty="0" smtClean="0">
                <a:cs typeface="B Mitra" pitchFamily="2" charset="-78"/>
              </a:rPr>
              <a:t>قطعی و دائمی بین متغیرها خبر می</a:t>
            </a:r>
            <a:r>
              <a:rPr lang="en-US" dirty="0" smtClean="0"/>
              <a:t>‌</a:t>
            </a:r>
            <a:r>
              <a:rPr lang="fa-IR" dirty="0" smtClean="0">
                <a:cs typeface="B Mitra" pitchFamily="2" charset="-78"/>
              </a:rPr>
              <a:t>دهند.</a:t>
            </a:r>
          </a:p>
          <a:p>
            <a:pPr algn="r" rtl="1">
              <a:buFont typeface="Wingdings" panose="05000000000000000000" pitchFamily="2" charset="2"/>
              <a:buNone/>
              <a:defRPr/>
            </a:pPr>
            <a:r>
              <a:rPr lang="fa-IR" dirty="0" smtClean="0">
                <a:cs typeface="B Mitra" pitchFamily="2" charset="-78"/>
              </a:rPr>
              <a:t>مثلا فلزات در اثر حرارت منبسط می‌شوند یا اصطکاک باعث تولید انرژی حرارتی می‌شود</a:t>
            </a:r>
            <a:r>
              <a:rPr lang="en-US" dirty="0" smtClean="0">
                <a:cs typeface="B Mitra" pitchFamily="2" charset="-78"/>
              </a:rPr>
              <a:t>.</a:t>
            </a:r>
            <a:r>
              <a:rPr lang="fa-IR" dirty="0" smtClean="0">
                <a:cs typeface="B Mitra" pitchFamily="2" charset="-78"/>
              </a:rPr>
              <a:t> </a:t>
            </a:r>
            <a:endParaRPr lang="en-US" dirty="0" smtClean="0">
              <a:cs typeface="B Mitra" pitchFamily="2" charset="-7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785794"/>
            <a:ext cx="8643998" cy="578647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endParaRPr lang="en-US" dirty="0" smtClean="0">
              <a:cs typeface="B Nazanin" pitchFamily="2" charset="-78"/>
            </a:endParaRPr>
          </a:p>
          <a:p>
            <a:pPr algn="r" rtl="1"/>
            <a:endParaRPr lang="en-US" dirty="0" smtClean="0"/>
          </a:p>
          <a:p>
            <a:pPr algn="r" rtl="1"/>
            <a:endParaRPr lang="en-US" dirty="0" smtClean="0"/>
          </a:p>
          <a:p>
            <a:endParaRPr lang="fa-IR" dirty="0" smtClean="0"/>
          </a:p>
          <a:p>
            <a:r>
              <a:rPr lang="fa-IR" dirty="0" smtClean="0"/>
              <a:t>انواع استدلال                                                                   </a:t>
            </a:r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4037"/>
            <a:ext cx="7910413" cy="1284106"/>
          </a:xfrm>
        </p:spPr>
        <p:txBody>
          <a:bodyPr/>
          <a:lstStyle/>
          <a:p>
            <a:pPr algn="r" eaLnBrk="1" hangingPunct="1">
              <a:defRPr/>
            </a:pPr>
            <a:r>
              <a:rPr lang="fa-IR" dirty="0" smtClean="0">
                <a:cs typeface="B Mitra" pitchFamily="2" charset="-78"/>
              </a:rPr>
              <a:t>تعریف استدلال: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93776" y="1772817"/>
            <a:ext cx="7373837" cy="100811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Wingdings" panose="05000000000000000000" pitchFamily="2" charset="2"/>
              <a:buNone/>
              <a:defRPr/>
            </a:pPr>
            <a:r>
              <a:rPr lang="fa-IR" dirty="0" smtClean="0">
                <a:cs typeface="B Mitra" pitchFamily="2" charset="-78"/>
              </a:rPr>
              <a:t>استدلال را تمرکز فکر بر معلومات به منظور کشف مجهولات تعریف کرده</a:t>
            </a:r>
            <a:r>
              <a:rPr lang="en-US" dirty="0" smtClean="0"/>
              <a:t>‌</a:t>
            </a:r>
            <a:r>
              <a:rPr lang="fa-IR" dirty="0" smtClean="0">
                <a:cs typeface="B Mitra" pitchFamily="2" charset="-78"/>
              </a:rPr>
              <a:t>اند.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84908" y="892921"/>
            <a:ext cx="8047531" cy="781891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1">
              <a:defRPr/>
            </a:pPr>
            <a:endParaRPr lang="en-US" dirty="0" smtClean="0">
              <a:cs typeface="B Mitra" pitchFamily="2" charset="-7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3573016"/>
            <a:ext cx="8075240" cy="30960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1)استدلال قیاسی:</a:t>
            </a:r>
          </a:p>
          <a:p>
            <a:pPr algn="justLow" rtl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   در این نوع استدلال فکر از طریق معلومات کلی، مجهولات جزئی را کشف می</a:t>
            </a:r>
            <a:r>
              <a:rPr lang="fa-IR" smtClean="0"/>
              <a:t>‌</a:t>
            </a:r>
            <a:r>
              <a:rPr lang="fa-IR" smtClean="0">
                <a:cs typeface="B Mitra" pitchFamily="2" charset="-78"/>
              </a:rPr>
              <a:t>کند.</a:t>
            </a:r>
          </a:p>
          <a:p>
            <a:pPr algn="justLow" rtl="1">
              <a:buFont typeface="Wingdings" panose="05000000000000000000" pitchFamily="2" charset="2"/>
              <a:buNone/>
              <a:defRPr/>
            </a:pPr>
            <a:endParaRPr lang="fa-IR" smtClean="0">
              <a:cs typeface="B Mitra" pitchFamily="2" charset="-78"/>
            </a:endParaRPr>
          </a:p>
          <a:p>
            <a:pPr algn="justLow" rtl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2)استدلال استقرایی:</a:t>
            </a:r>
          </a:p>
          <a:p>
            <a:pPr algn="justLow" rtl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  در این روش فکر با استفاده از معلومات جزئی و برقراری ارتباط بین آنها حکم کلی را استنتاج می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نماید.</a:t>
            </a:r>
            <a:endParaRPr lang="en-US" smtClean="0">
              <a:cs typeface="B Mitra" pitchFamily="2" charset="-7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3288"/>
            <a:ext cx="8229600" cy="1143000"/>
          </a:xfrm>
        </p:spPr>
        <p:txBody>
          <a:bodyPr>
            <a:normAutofit fontScale="90000"/>
          </a:bodyPr>
          <a:lstStyle/>
          <a:p>
            <a:pPr algn="r" rtl="1" eaLnBrk="1" hangingPunct="1">
              <a:defRPr/>
            </a:pPr>
            <a:r>
              <a:rPr lang="fa-IR" sz="3100" dirty="0" smtClean="0">
                <a:cs typeface="B Mitra" pitchFamily="2" charset="-78"/>
              </a:rPr>
              <a:t>استدلال تمثیل:</a:t>
            </a:r>
            <a:r>
              <a:rPr lang="fa-IR" dirty="0" smtClean="0">
                <a:cs typeface="B Mitra" pitchFamily="2" charset="-78"/>
              </a:rPr>
              <a:t/>
            </a:r>
            <a:br>
              <a:rPr lang="fa-IR" dirty="0" smtClean="0">
                <a:cs typeface="B Mitra" pitchFamily="2" charset="-78"/>
              </a:rPr>
            </a:br>
            <a:endParaRPr lang="en-US" dirty="0" smtClean="0">
              <a:cs typeface="B Mitra" pitchFamily="2" charset="-7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3033713"/>
            <a:ext cx="7796213" cy="2200275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تمثیل عبارت است از استفاده از مشابهت یک معلوم برای کشف مجهول؛</a:t>
            </a:r>
            <a:r>
              <a:rPr lang="en-US" smtClean="0">
                <a:cs typeface="B Mitra" pitchFamily="2" charset="-78"/>
              </a:rPr>
              <a:t> </a:t>
            </a:r>
            <a:r>
              <a:rPr lang="fa-IR" smtClean="0">
                <a:cs typeface="B Mitra" pitchFamily="2" charset="-78"/>
              </a:rPr>
              <a:t>یعنی انسان بر اساس اطلاعات و معلوماتی که نسبت به یک فرد یا مورد یا پدیده دارد،</a:t>
            </a:r>
            <a:r>
              <a:rPr lang="en-US" smtClean="0">
                <a:cs typeface="B Mitra" pitchFamily="2" charset="-78"/>
              </a:rPr>
              <a:t> </a:t>
            </a:r>
            <a:r>
              <a:rPr lang="fa-IR" smtClean="0">
                <a:cs typeface="B Mitra" pitchFamily="2" charset="-78"/>
              </a:rPr>
              <a:t>مورد یا فرد یا پدیده مشابه را شناسایی و تعریف کند.</a:t>
            </a:r>
            <a:endParaRPr lang="en-US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844591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3288"/>
            <a:ext cx="82296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fa-IR" dirty="0" smtClean="0">
                <a:cs typeface="B Mitra" pitchFamily="2" charset="-78"/>
              </a:rPr>
              <a:t>تعریف متغیر: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3043238"/>
            <a:ext cx="8643938" cy="1492250"/>
          </a:xfrm>
        </p:spPr>
        <p:txBody>
          <a:bodyPr/>
          <a:lstStyle/>
          <a:p>
            <a:pPr algn="justLow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متغیر به ویژگی یا صفت یا عاملی اطلاق می</a:t>
            </a:r>
            <a:r>
              <a:rPr lang="fa-IR" smtClean="0"/>
              <a:t>‌</a:t>
            </a:r>
            <a:r>
              <a:rPr lang="fa-IR" smtClean="0">
                <a:cs typeface="B Mitra" pitchFamily="2" charset="-78"/>
              </a:rPr>
              <a:t>شود که بین افراد جامعه</a:t>
            </a:r>
            <a:r>
              <a:rPr lang="en-US" smtClean="0">
                <a:cs typeface="B Mitra" pitchFamily="2" charset="-78"/>
              </a:rPr>
              <a:t> </a:t>
            </a:r>
            <a:r>
              <a:rPr lang="fa-IR" smtClean="0">
                <a:cs typeface="B Mitra" pitchFamily="2" charset="-78"/>
              </a:rPr>
              <a:t>مشترک بوده،</a:t>
            </a:r>
            <a:r>
              <a:rPr lang="en-US" smtClean="0">
                <a:cs typeface="B Mitra" pitchFamily="2" charset="-78"/>
              </a:rPr>
              <a:t> </a:t>
            </a:r>
            <a:r>
              <a:rPr lang="fa-IR" smtClean="0">
                <a:cs typeface="B Mitra" pitchFamily="2" charset="-78"/>
              </a:rPr>
              <a:t>می</a:t>
            </a:r>
            <a:r>
              <a:rPr lang="fa-IR" smtClean="0"/>
              <a:t>‌</a:t>
            </a:r>
            <a:r>
              <a:rPr lang="fa-IR" smtClean="0">
                <a:cs typeface="B Mitra" pitchFamily="2" charset="-78"/>
              </a:rPr>
              <a:t>تواند مقادیر کمی و ارزشهای متفاوتی داشته باشد</a:t>
            </a:r>
            <a:r>
              <a:rPr lang="en-US" smtClean="0">
                <a:cs typeface="B Mitra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332599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143625" y="3124200"/>
            <a:ext cx="18145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3200">
                <a:latin typeface="Arial" panose="020B0604020202020204" pitchFamily="34" charset="0"/>
                <a:cs typeface="B Mitra" panose="00000400000000000000" pitchFamily="2" charset="-78"/>
              </a:rPr>
              <a:t>انواع متغیرها</a:t>
            </a:r>
            <a:endParaRPr lang="en-US" altLang="en-US" sz="32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49157" name="AutoShape 5"/>
          <p:cNvSpPr>
            <a:spLocks/>
          </p:cNvSpPr>
          <p:nvPr/>
        </p:nvSpPr>
        <p:spPr bwMode="auto">
          <a:xfrm>
            <a:off x="5678488" y="1223963"/>
            <a:ext cx="654050" cy="4425950"/>
          </a:xfrm>
          <a:prstGeom prst="rightBrace">
            <a:avLst>
              <a:gd name="adj1" fmla="val 563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803525" y="931863"/>
            <a:ext cx="28876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3200">
                <a:latin typeface="Arial" panose="020B0604020202020204" pitchFamily="34" charset="0"/>
                <a:cs typeface="B Mitra" panose="00000400000000000000" pitchFamily="2" charset="-78"/>
              </a:rPr>
              <a:t>متغیرها براساس ارزش</a:t>
            </a:r>
            <a:endParaRPr lang="en-US" altLang="en-US" sz="32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965450" y="1817688"/>
            <a:ext cx="27860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3200">
                <a:latin typeface="Arial" panose="020B0604020202020204" pitchFamily="34" charset="0"/>
                <a:cs typeface="B Mitra" panose="00000400000000000000" pitchFamily="2" charset="-78"/>
              </a:rPr>
              <a:t>متغیرها براساس رابطه</a:t>
            </a:r>
            <a:endParaRPr lang="en-US" altLang="en-US" sz="32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2849563" y="3003550"/>
            <a:ext cx="2859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3200">
                <a:latin typeface="Arial" panose="020B0604020202020204" pitchFamily="34" charset="0"/>
                <a:cs typeface="B Mitra" panose="00000400000000000000" pitchFamily="2" charset="-78"/>
              </a:rPr>
              <a:t>متغیرها بر اساس نقش</a:t>
            </a:r>
            <a:endParaRPr lang="en-US" altLang="en-US" sz="32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628775" y="4010025"/>
            <a:ext cx="406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3200">
                <a:latin typeface="Arial" panose="020B0604020202020204" pitchFamily="34" charset="0"/>
                <a:cs typeface="B Mitra" panose="00000400000000000000" pitchFamily="2" charset="-78"/>
              </a:rPr>
              <a:t>متغیرهای دو یا چند ارزشی</a:t>
            </a:r>
            <a:endParaRPr lang="en-US" altLang="en-US" sz="32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3481388" y="5359400"/>
            <a:ext cx="222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3200">
                <a:latin typeface="Arial" panose="020B0604020202020204" pitchFamily="34" charset="0"/>
                <a:cs typeface="B Mitra" panose="00000400000000000000" pitchFamily="2" charset="-78"/>
              </a:rPr>
              <a:t>متغیرهای جانبی</a:t>
            </a:r>
            <a:endParaRPr lang="en-US" altLang="en-US" sz="32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399758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7" grpId="0" animBg="1"/>
      <p:bldP spid="49158" grpId="0"/>
      <p:bldP spid="49159" grpId="0"/>
      <p:bldP spid="49160" grpId="0"/>
      <p:bldP spid="49161" grpId="0"/>
      <p:bldP spid="491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AutoShape 4"/>
          <p:cNvSpPr>
            <a:spLocks/>
          </p:cNvSpPr>
          <p:nvPr/>
        </p:nvSpPr>
        <p:spPr bwMode="auto">
          <a:xfrm>
            <a:off x="5848350" y="1770063"/>
            <a:ext cx="434975" cy="3236912"/>
          </a:xfrm>
          <a:prstGeom prst="rightBrace">
            <a:avLst>
              <a:gd name="adj1" fmla="val 6201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84900" y="3017838"/>
            <a:ext cx="2901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3200">
                <a:latin typeface="Arial" panose="020B0604020202020204" pitchFamily="34" charset="0"/>
                <a:cs typeface="B Mitra" panose="00000400000000000000" pitchFamily="2" charset="-78"/>
              </a:rPr>
              <a:t>متغیرها براساس ارزش</a:t>
            </a:r>
            <a:endParaRPr lang="en-US" altLang="en-US" sz="32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306638" y="1552575"/>
            <a:ext cx="361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2400">
                <a:latin typeface="Arial" panose="020B0604020202020204" pitchFamily="34" charset="0"/>
                <a:cs typeface="B Mitra" panose="00000400000000000000" pitchFamily="2" charset="-78"/>
              </a:rPr>
              <a:t>متغیرهای کمی </a:t>
            </a:r>
            <a:endParaRPr lang="en-US" altLang="en-US" sz="24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50183" name="AutoShape 7"/>
          <p:cNvSpPr>
            <a:spLocks/>
          </p:cNvSpPr>
          <p:nvPr/>
        </p:nvSpPr>
        <p:spPr bwMode="auto">
          <a:xfrm>
            <a:off x="4005263" y="1035050"/>
            <a:ext cx="404812" cy="1595438"/>
          </a:xfrm>
          <a:prstGeom prst="rightBrace">
            <a:avLst>
              <a:gd name="adj1" fmla="val 328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87338" y="842963"/>
            <a:ext cx="38020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2000">
                <a:latin typeface="Arial" panose="020B0604020202020204" pitchFamily="34" charset="0"/>
                <a:cs typeface="B Mitra" panose="00000400000000000000" pitchFamily="2" charset="-78"/>
              </a:rPr>
              <a:t>متصل:مقادیری می پذیرند که اعشارپذیرند مانند طول،وزن،ارتفاع</a:t>
            </a:r>
            <a:endParaRPr lang="en-US" altLang="en-US" sz="20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-171450" y="1797050"/>
            <a:ext cx="43243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2000">
                <a:latin typeface="Arial" panose="020B0604020202020204" pitchFamily="34" charset="0"/>
                <a:cs typeface="B Mitra" panose="00000400000000000000" pitchFamily="2" charset="-78"/>
              </a:rPr>
              <a:t>منفصل:مقادیری که می پذیرند اعشار پذیر نیست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 sz="2000">
                <a:latin typeface="Arial" panose="020B0604020202020204" pitchFamily="34" charset="0"/>
                <a:cs typeface="B Mitra" panose="00000400000000000000" pitchFamily="2" charset="-78"/>
              </a:rPr>
              <a:t>مانند تعداد دانش موزان،کلاسها،درختان</a:t>
            </a:r>
            <a:endParaRPr lang="en-US" altLang="en-US" sz="20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438150" y="3203575"/>
            <a:ext cx="38322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2000">
                <a:latin typeface="Arial" panose="020B0604020202020204" pitchFamily="34" charset="0"/>
                <a:cs typeface="B Mitra" panose="00000400000000000000" pitchFamily="2" charset="-78"/>
              </a:rPr>
              <a:t>مقادیر عددی به خود نمی گیرند بلکه ارزشهای کیفی را می پذیرندمثل خوش خلقی،کوشا بودن، اطاعت</a:t>
            </a:r>
          </a:p>
          <a:p>
            <a:pPr algn="r" rtl="1" eaLnBrk="1" hangingPunct="1">
              <a:spcBef>
                <a:spcPct val="50000"/>
              </a:spcBef>
            </a:pPr>
            <a:endParaRPr lang="en-US" altLang="en-US" sz="20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4121150" y="3135313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2400">
                <a:latin typeface="Arial" panose="020B0604020202020204" pitchFamily="34" charset="0"/>
                <a:cs typeface="B Mitra" panose="00000400000000000000" pitchFamily="2" charset="-78"/>
              </a:rPr>
              <a:t>متغیرهای کیفی:</a:t>
            </a:r>
            <a:endParaRPr lang="en-US" altLang="en-US" sz="24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2859088" y="4368800"/>
            <a:ext cx="3062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2400">
                <a:latin typeface="Arial" panose="020B0604020202020204" pitchFamily="34" charset="0"/>
                <a:cs typeface="B Mitra" panose="00000400000000000000" pitchFamily="2" charset="-78"/>
              </a:rPr>
              <a:t>متغیرهای دو وجهی یا اسمی:</a:t>
            </a:r>
            <a:endParaRPr lang="en-US" altLang="en-US" sz="24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430213" y="4398963"/>
            <a:ext cx="28321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2000">
                <a:latin typeface="Arial" panose="020B0604020202020204" pitchFamily="34" charset="0"/>
                <a:cs typeface="B Mitra" panose="00000400000000000000" pitchFamily="2" charset="-78"/>
              </a:rPr>
              <a:t>این متغیرها بین متغیرهای کیفی و کمی قرار دارند مانند جنس،شغل و مدرک تحصیلی</a:t>
            </a:r>
            <a:endParaRPr lang="en-US" altLang="en-US" sz="20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092018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  <p:bldP spid="50181" grpId="0"/>
      <p:bldP spid="50182" grpId="0"/>
      <p:bldP spid="50183" grpId="0" animBg="1"/>
      <p:bldP spid="50184" grpId="0"/>
      <p:bldP spid="50185" grpId="0"/>
      <p:bldP spid="50186" grpId="0"/>
      <p:bldP spid="50187" grpId="0"/>
      <p:bldP spid="50188" grpId="0"/>
      <p:bldP spid="501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081713" y="2974975"/>
            <a:ext cx="2771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3200">
                <a:latin typeface="Arial" panose="020B0604020202020204" pitchFamily="34" charset="0"/>
                <a:cs typeface="B Mitra" panose="00000400000000000000" pitchFamily="2" charset="-78"/>
              </a:rPr>
              <a:t>متغیرها بر اساس رابطه</a:t>
            </a:r>
            <a:endParaRPr lang="en-US" altLang="en-US" sz="32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51205" name="AutoShape 5"/>
          <p:cNvSpPr>
            <a:spLocks/>
          </p:cNvSpPr>
          <p:nvPr/>
        </p:nvSpPr>
        <p:spPr bwMode="auto">
          <a:xfrm>
            <a:off x="5457825" y="1247775"/>
            <a:ext cx="666750" cy="3962400"/>
          </a:xfrm>
          <a:prstGeom prst="rightBrace">
            <a:avLst>
              <a:gd name="adj1" fmla="val 495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586163" y="1046163"/>
            <a:ext cx="185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2400">
                <a:latin typeface="Arial" panose="020B0604020202020204" pitchFamily="34" charset="0"/>
                <a:cs typeface="B Mitra" panose="00000400000000000000" pitchFamily="2" charset="-78"/>
              </a:rPr>
              <a:t>متغیرهای مستقل:</a:t>
            </a:r>
            <a:endParaRPr lang="en-US" altLang="en-US" sz="24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14300" y="1057275"/>
            <a:ext cx="3832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2000">
                <a:latin typeface="Arial" panose="020B0604020202020204" pitchFamily="34" charset="0"/>
                <a:cs typeface="B Mitra" panose="00000400000000000000" pitchFamily="2" charset="-78"/>
              </a:rPr>
              <a:t>این متغیرها نقش علت را به عهده دارند و بر متغییرهای دیگر تاثیر می</a:t>
            </a:r>
            <a:r>
              <a:rPr lang="en-US" altLang="en-US" sz="2400">
                <a:latin typeface="Arial" panose="020B0604020202020204" pitchFamily="34" charset="0"/>
                <a:cs typeface="B Mitra" panose="00000400000000000000" pitchFamily="2" charset="-78"/>
              </a:rPr>
              <a:t>‌</a:t>
            </a:r>
            <a:r>
              <a:rPr lang="fa-IR" altLang="en-US" sz="2000">
                <a:latin typeface="Arial" panose="020B0604020202020204" pitchFamily="34" charset="0"/>
                <a:cs typeface="B Mitra" panose="00000400000000000000" pitchFamily="2" charset="-78"/>
              </a:rPr>
              <a:t>گذارند</a:t>
            </a:r>
            <a:r>
              <a:rPr lang="en-US" altLang="en-US" sz="2000">
                <a:latin typeface="Arial" panose="020B0604020202020204" pitchFamily="34" charset="0"/>
                <a:cs typeface="B Mitra" panose="00000400000000000000" pitchFamily="2" charset="-78"/>
              </a:rPr>
              <a:t>.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367088" y="3003550"/>
            <a:ext cx="233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2400">
                <a:latin typeface="Arial" panose="020B0604020202020204" pitchFamily="34" charset="0"/>
                <a:cs typeface="B Mitra" panose="00000400000000000000" pitchFamily="2" charset="-78"/>
              </a:rPr>
              <a:t>متغیرهای وابسته یا تابع:</a:t>
            </a:r>
            <a:endParaRPr lang="en-US" altLang="en-US" sz="24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231775" y="3033713"/>
            <a:ext cx="3397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2000">
                <a:latin typeface="Arial" panose="020B0604020202020204" pitchFamily="34" charset="0"/>
                <a:cs typeface="B Mitra" panose="00000400000000000000" pitchFamily="2" charset="-78"/>
              </a:rPr>
              <a:t>این متغیرها تابع تغییرات متغیر مستقل هستند یا در واقع معلول آنها به حساب می</a:t>
            </a:r>
            <a:r>
              <a:rPr lang="en-US" altLang="en-US" sz="2400">
                <a:latin typeface="Arial" panose="020B0604020202020204" pitchFamily="34" charset="0"/>
                <a:cs typeface="B Mitra" panose="00000400000000000000" pitchFamily="2" charset="-78"/>
              </a:rPr>
              <a:t>‌</a:t>
            </a:r>
            <a:r>
              <a:rPr lang="fa-IR" altLang="en-US" sz="2000">
                <a:latin typeface="Arial" panose="020B0604020202020204" pitchFamily="34" charset="0"/>
                <a:cs typeface="B Mitra" panose="00000400000000000000" pitchFamily="2" charset="-78"/>
              </a:rPr>
              <a:t>آیند</a:t>
            </a:r>
            <a:r>
              <a:rPr lang="en-US" altLang="en-US" sz="2000">
                <a:latin typeface="Arial" panose="020B0604020202020204" pitchFamily="34" charset="0"/>
                <a:cs typeface="B Mitra" panose="00000400000000000000" pitchFamily="2" charset="-78"/>
              </a:rPr>
              <a:t>.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2859088" y="4976813"/>
            <a:ext cx="265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2400">
                <a:latin typeface="Arial" panose="020B0604020202020204" pitchFamily="34" charset="0"/>
                <a:cs typeface="B Mitra" panose="00000400000000000000" pitchFamily="2" charset="-78"/>
              </a:rPr>
              <a:t>متغیرهای میانگر یا واسطه:</a:t>
            </a:r>
            <a:endParaRPr lang="en-US" altLang="en-US" sz="24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-42863" y="4979988"/>
            <a:ext cx="32083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2000">
                <a:latin typeface="Arial" panose="020B0604020202020204" pitchFamily="34" charset="0"/>
                <a:cs typeface="B Mitra" panose="00000400000000000000" pitchFamily="2" charset="-78"/>
              </a:rPr>
              <a:t>متغیری است که گاه به عنوان رابطه بین متغیر مستقل و تابع قرار می</a:t>
            </a:r>
            <a:r>
              <a:rPr lang="en-US" altLang="en-US" sz="2400">
                <a:latin typeface="Arial" panose="020B0604020202020204" pitchFamily="34" charset="0"/>
                <a:cs typeface="B Mitra" panose="00000400000000000000" pitchFamily="2" charset="-78"/>
              </a:rPr>
              <a:t>‌</a:t>
            </a:r>
            <a:r>
              <a:rPr lang="fa-IR" altLang="en-US" sz="2000">
                <a:latin typeface="Arial" panose="020B0604020202020204" pitchFamily="34" charset="0"/>
                <a:cs typeface="B Mitra" panose="00000400000000000000" pitchFamily="2" charset="-78"/>
              </a:rPr>
              <a:t>گیرد</a:t>
            </a:r>
            <a:r>
              <a:rPr lang="en-US" altLang="en-US" sz="2000">
                <a:latin typeface="Arial" panose="020B0604020202020204" pitchFamily="34" charset="0"/>
                <a:cs typeface="B Mitra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186727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05" grpId="0" animBg="1"/>
      <p:bldP spid="51206" grpId="0"/>
      <p:bldP spid="51207" grpId="0"/>
      <p:bldP spid="51208" grpId="0"/>
      <p:bldP spid="51209" grpId="0"/>
      <p:bldP spid="51210" grpId="0"/>
      <p:bldP spid="512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513388" y="2887663"/>
            <a:ext cx="3397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3200">
                <a:latin typeface="Arial" panose="020B0604020202020204" pitchFamily="34" charset="0"/>
                <a:cs typeface="B Mitra" panose="00000400000000000000" pitchFamily="2" charset="-78"/>
              </a:rPr>
              <a:t>انواع متغیرها براساس نقش</a:t>
            </a:r>
            <a:endParaRPr lang="en-US" altLang="en-US" sz="32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52229" name="AutoShape 5"/>
          <p:cNvSpPr>
            <a:spLocks/>
          </p:cNvSpPr>
          <p:nvPr/>
        </p:nvSpPr>
        <p:spPr bwMode="auto">
          <a:xfrm>
            <a:off x="5065713" y="1438275"/>
            <a:ext cx="565150" cy="3570288"/>
          </a:xfrm>
          <a:prstGeom prst="rightBrace">
            <a:avLst>
              <a:gd name="adj1" fmla="val 5264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438525" y="1204913"/>
            <a:ext cx="153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2400">
                <a:latin typeface="Arial" panose="020B0604020202020204" pitchFamily="34" charset="0"/>
                <a:cs typeface="B Mitra" panose="00000400000000000000" pitchFamily="2" charset="-78"/>
              </a:rPr>
              <a:t>متغیرهای علی:</a:t>
            </a:r>
            <a:endParaRPr lang="en-US" altLang="en-US" sz="24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303213" y="1263650"/>
            <a:ext cx="335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2000">
                <a:latin typeface="Arial" panose="020B0604020202020204" pitchFamily="34" charset="0"/>
                <a:cs typeface="B Mitra" panose="00000400000000000000" pitchFamily="2" charset="-78"/>
              </a:rPr>
              <a:t>این متغیرها در واقع همان متغیرهای مستقل یا غیر وابسته هستند که به عنوان عامل بوجود آورنده یک پدیده مورد مطالعه قرار می</a:t>
            </a:r>
            <a:r>
              <a:rPr lang="en-US" altLang="en-US" sz="2400">
                <a:latin typeface="Arial" panose="020B0604020202020204" pitchFamily="34" charset="0"/>
                <a:cs typeface="B Mitra" panose="00000400000000000000" pitchFamily="2" charset="-78"/>
              </a:rPr>
              <a:t>‌</a:t>
            </a:r>
            <a:r>
              <a:rPr lang="fa-IR" altLang="en-US" sz="2000">
                <a:latin typeface="Arial" panose="020B0604020202020204" pitchFamily="34" charset="0"/>
                <a:cs typeface="B Mitra" panose="00000400000000000000" pitchFamily="2" charset="-78"/>
              </a:rPr>
              <a:t>گیرند</a:t>
            </a:r>
            <a:r>
              <a:rPr lang="en-US" altLang="en-US" sz="2000">
                <a:latin typeface="Arial" panose="020B0604020202020204" pitchFamily="34" charset="0"/>
                <a:cs typeface="B Mitra" panose="00000400000000000000" pitchFamily="2" charset="-78"/>
              </a:rPr>
              <a:t>.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276475" y="4745038"/>
            <a:ext cx="283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2400">
                <a:latin typeface="Arial" panose="020B0604020202020204" pitchFamily="34" charset="0"/>
                <a:cs typeface="B Mitra" panose="00000400000000000000" pitchFamily="2" charset="-78"/>
              </a:rPr>
              <a:t>متغیرهای توصیفی:</a:t>
            </a:r>
            <a:endParaRPr lang="en-US" altLang="en-US" sz="24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549275" y="4802188"/>
            <a:ext cx="28606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2000">
                <a:latin typeface="Arial" panose="020B0604020202020204" pitchFamily="34" charset="0"/>
                <a:cs typeface="B Mitra" panose="00000400000000000000" pitchFamily="2" charset="-78"/>
              </a:rPr>
              <a:t>این متغیرها مبین صفات و ویژگیهای یک پدیده هستند و در واقع وضع آن را توضیح می</a:t>
            </a:r>
            <a:r>
              <a:rPr lang="en-US" altLang="en-US" sz="2400">
                <a:latin typeface="Arial" panose="020B0604020202020204" pitchFamily="34" charset="0"/>
                <a:cs typeface="B Mitra" panose="00000400000000000000" pitchFamily="2" charset="-78"/>
              </a:rPr>
              <a:t>‌</a:t>
            </a:r>
            <a:r>
              <a:rPr lang="fa-IR" altLang="en-US" sz="2000">
                <a:latin typeface="Arial" panose="020B0604020202020204" pitchFamily="34" charset="0"/>
                <a:cs typeface="B Mitra" panose="00000400000000000000" pitchFamily="2" charset="-78"/>
              </a:rPr>
              <a:t>دهند</a:t>
            </a:r>
            <a:r>
              <a:rPr lang="en-US" altLang="en-US" sz="2000">
                <a:latin typeface="Arial" panose="020B0604020202020204" pitchFamily="34" charset="0"/>
                <a:cs typeface="B Mitra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578092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29" grpId="0" animBg="1"/>
      <p:bldP spid="52230" grpId="0"/>
      <p:bldP spid="52231" grpId="0"/>
      <p:bldP spid="52232" grpId="0"/>
      <p:bldP spid="522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781800" y="3092450"/>
            <a:ext cx="2174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3200">
                <a:latin typeface="Arial" panose="020B0604020202020204" pitchFamily="34" charset="0"/>
                <a:cs typeface="B Mitra" panose="00000400000000000000" pitchFamily="2" charset="-78"/>
              </a:rPr>
              <a:t>متغیرهای جانبی</a:t>
            </a:r>
            <a:endParaRPr lang="en-US" altLang="en-US" sz="32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54277" name="AutoShape 5"/>
          <p:cNvSpPr>
            <a:spLocks/>
          </p:cNvSpPr>
          <p:nvPr/>
        </p:nvSpPr>
        <p:spPr bwMode="auto">
          <a:xfrm>
            <a:off x="6199188" y="1611313"/>
            <a:ext cx="739775" cy="3700462"/>
          </a:xfrm>
          <a:prstGeom prst="rightBrace">
            <a:avLst>
              <a:gd name="adj1" fmla="val 416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844925" y="1393825"/>
            <a:ext cx="2366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2400">
                <a:latin typeface="Arial" panose="020B0604020202020204" pitchFamily="34" charset="0"/>
                <a:cs typeface="B Mitra" panose="00000400000000000000" pitchFamily="2" charset="-78"/>
              </a:rPr>
              <a:t>متغیرهای تعدیل کننده:</a:t>
            </a:r>
            <a:endParaRPr lang="en-US" altLang="en-US" sz="24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42875" y="1438275"/>
            <a:ext cx="40481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2000">
                <a:latin typeface="Arial" panose="020B0604020202020204" pitchFamily="34" charset="0"/>
                <a:cs typeface="B Mitra" panose="00000400000000000000" pitchFamily="2" charset="-78"/>
              </a:rPr>
              <a:t>این متغیر عاملی است که توسط پژوهشگر انتخاب و اندازه</a:t>
            </a:r>
            <a:r>
              <a:rPr lang="en-US" altLang="en-US" sz="2400">
                <a:latin typeface="Arial" panose="020B0604020202020204" pitchFamily="34" charset="0"/>
                <a:cs typeface="B Mitra" panose="00000400000000000000" pitchFamily="2" charset="-78"/>
              </a:rPr>
              <a:t>‌</a:t>
            </a:r>
            <a:r>
              <a:rPr lang="fa-IR" altLang="en-US" sz="2000">
                <a:latin typeface="Arial" panose="020B0604020202020204" pitchFamily="34" charset="0"/>
                <a:cs typeface="B Mitra" panose="00000400000000000000" pitchFamily="2" charset="-78"/>
              </a:rPr>
              <a:t>گیری یا دستکاری می‌شود تا مشخص شود که این تغییر موجب تغییرهمبستگی بین متغیرها می‌شود یا خیر</a:t>
            </a:r>
            <a:r>
              <a:rPr lang="en-US" altLang="en-US" sz="2000">
                <a:latin typeface="Arial" panose="020B0604020202020204" pitchFamily="34" charset="0"/>
                <a:cs typeface="B Mitra" panose="00000400000000000000" pitchFamily="2" charset="-78"/>
              </a:rPr>
              <a:t>.</a:t>
            </a:r>
            <a:r>
              <a:rPr lang="fa-IR" altLang="en-US" sz="2000">
                <a:latin typeface="Arial" panose="020B0604020202020204" pitchFamily="34" charset="0"/>
                <a:cs typeface="B Mitra" panose="00000400000000000000" pitchFamily="2" charset="-78"/>
              </a:rPr>
              <a:t> </a:t>
            </a:r>
            <a:endParaRPr lang="en-US" altLang="en-US" sz="20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4557713" y="319405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2400">
                <a:latin typeface="Arial" panose="020B0604020202020204" pitchFamily="34" charset="0"/>
                <a:cs typeface="B Mitra" panose="00000400000000000000" pitchFamily="2" charset="-78"/>
              </a:rPr>
              <a:t>متغیرهای کنترل:</a:t>
            </a:r>
            <a:endParaRPr lang="en-US" altLang="en-US" sz="24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506413" y="3209925"/>
            <a:ext cx="43830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2000">
                <a:latin typeface="Arial" panose="020B0604020202020204" pitchFamily="34" charset="0"/>
                <a:cs typeface="B Mitra" panose="00000400000000000000" pitchFamily="2" charset="-78"/>
              </a:rPr>
              <a:t>محقق می‌تواند یک یا چند مورد از متغیرها را ثابت نگه داشته و یا اثر آنها را خنثی کند</a:t>
            </a:r>
            <a:r>
              <a:rPr lang="en-US" altLang="en-US" sz="2000">
                <a:latin typeface="Arial" panose="020B0604020202020204" pitchFamily="34" charset="0"/>
                <a:cs typeface="B Mitra" panose="00000400000000000000" pitchFamily="2" charset="-78"/>
              </a:rPr>
              <a:t>.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3057525" y="5037138"/>
            <a:ext cx="3236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2400">
                <a:latin typeface="Arial" panose="020B0604020202020204" pitchFamily="34" charset="0"/>
                <a:cs typeface="B Mitra" panose="00000400000000000000" pitchFamily="2" charset="-78"/>
              </a:rPr>
              <a:t>متغیرهای مزاحم یا مداخله گر:</a:t>
            </a:r>
            <a:endParaRPr lang="en-US" altLang="en-US" sz="24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-88900" y="5095875"/>
            <a:ext cx="33099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2000">
                <a:latin typeface="Arial" panose="020B0604020202020204" pitchFamily="34" charset="0"/>
                <a:cs typeface="B Mitra" panose="00000400000000000000" pitchFamily="2" charset="-78"/>
              </a:rPr>
              <a:t>این متغیرها به صورت فرضی و نظری بر متغیر تابع اثر می</a:t>
            </a:r>
            <a:r>
              <a:rPr lang="en-US" altLang="en-US" sz="2400">
                <a:latin typeface="Arial" panose="020B0604020202020204" pitchFamily="34" charset="0"/>
                <a:cs typeface="B Mitra" panose="00000400000000000000" pitchFamily="2" charset="-78"/>
              </a:rPr>
              <a:t>‌</a:t>
            </a:r>
            <a:r>
              <a:rPr lang="fa-IR" altLang="en-US" sz="2000">
                <a:latin typeface="Arial" panose="020B0604020202020204" pitchFamily="34" charset="0"/>
                <a:cs typeface="B Mitra" panose="00000400000000000000" pitchFamily="2" charset="-78"/>
              </a:rPr>
              <a:t>گذارند ولی عملا قابل مشاهده،</a:t>
            </a:r>
            <a:r>
              <a:rPr lang="en-US" altLang="en-US" sz="2000">
                <a:latin typeface="Arial" panose="020B0604020202020204" pitchFamily="34" charset="0"/>
                <a:cs typeface="B Mitra" panose="00000400000000000000" pitchFamily="2" charset="-78"/>
              </a:rPr>
              <a:t> </a:t>
            </a:r>
            <a:r>
              <a:rPr lang="fa-IR" altLang="en-US" sz="2000">
                <a:latin typeface="Arial" panose="020B0604020202020204" pitchFamily="34" charset="0"/>
                <a:cs typeface="B Mitra" panose="00000400000000000000" pitchFamily="2" charset="-78"/>
              </a:rPr>
              <a:t>اندازه گیری و دستکاری نیستند</a:t>
            </a:r>
            <a:r>
              <a:rPr lang="en-US" altLang="en-US" sz="2000">
                <a:latin typeface="Arial" panose="020B0604020202020204" pitchFamily="34" charset="0"/>
                <a:cs typeface="B Mitra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174270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 animBg="1"/>
      <p:bldP spid="54278" grpId="0"/>
      <p:bldP spid="54279" grpId="0"/>
      <p:bldP spid="54280" grpId="0"/>
      <p:bldP spid="54281" grpId="0"/>
      <p:bldP spid="54282" grpId="0"/>
      <p:bldP spid="542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Nazanin" pitchFamily="2" charset="-78"/>
              </a:rPr>
              <a:t>بسم الله الرحمن الرحیم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1825"/>
            <a:ext cx="8229600" cy="1143000"/>
          </a:xfrm>
        </p:spPr>
        <p:txBody>
          <a:bodyPr/>
          <a:lstStyle/>
          <a:p>
            <a:pPr rtl="1" eaLnBrk="1" hangingPunct="1">
              <a:defRPr/>
            </a:pPr>
            <a:r>
              <a:rPr lang="fa-IR" sz="4000" smtClean="0">
                <a:cs typeface="B Mitra" pitchFamily="2" charset="-78"/>
              </a:rPr>
              <a:t>شرایط لازم برای سنجش و اندازه گیری متغیرهای تحقیق</a:t>
            </a:r>
            <a:endParaRPr lang="en-US" sz="4000" smtClean="0">
              <a:cs typeface="B Mitra" pitchFamily="2" charset="-78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51188"/>
            <a:ext cx="8229600" cy="2913062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1)متغیرها و مشخصات آنهابه شیوه ای تعریف شوند که مشاهده پذیر و قابل سنجش باشند</a:t>
            </a:r>
            <a:r>
              <a:rPr lang="en-US" smtClean="0">
                <a:cs typeface="B Mitra" pitchFamily="2" charset="-78"/>
              </a:rPr>
              <a:t>.</a:t>
            </a:r>
            <a:endParaRPr lang="fa-IR" smtClean="0">
              <a:cs typeface="B Mitra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fa-IR" smtClean="0">
              <a:cs typeface="B Mitra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2)معیارهای اندازه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گیری در جمع</a:t>
            </a:r>
            <a:r>
              <a:rPr lang="ar-SA" smtClean="0"/>
              <a:t>‏</a:t>
            </a:r>
            <a:r>
              <a:rPr lang="fa-IR" smtClean="0">
                <a:cs typeface="B Mitra" pitchFamily="2" charset="-78"/>
              </a:rPr>
              <a:t>آوری اطلاعات به گونه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ای به کار گرفته شوند که امکان ارزیابی فرضيه‏ها وجود داشته باشد.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en-US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112330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charRg st="0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charRg st="0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charRg st="83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charRg st="83" end="1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2212975" y="2901950"/>
            <a:ext cx="413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3200">
                <a:latin typeface="Arial" panose="020B0604020202020204" pitchFamily="34" charset="0"/>
                <a:cs typeface="B Mitra" panose="00000400000000000000" pitchFamily="2" charset="-78"/>
              </a:rPr>
              <a:t>گردآوری اطلاعات و داده</a:t>
            </a:r>
            <a:r>
              <a:rPr lang="en-US" altLang="en-US" sz="2400">
                <a:latin typeface="Arial" panose="020B0604020202020204" pitchFamily="34" charset="0"/>
                <a:cs typeface="B Mitra" panose="00000400000000000000" pitchFamily="2" charset="-78"/>
              </a:rPr>
              <a:t>‌</a:t>
            </a:r>
            <a:r>
              <a:rPr lang="fa-IR" altLang="en-US" sz="3200">
                <a:latin typeface="Arial" panose="020B0604020202020204" pitchFamily="34" charset="0"/>
                <a:cs typeface="B Mitra" panose="00000400000000000000" pitchFamily="2" charset="-78"/>
              </a:rPr>
              <a:t>ها</a:t>
            </a:r>
            <a:endParaRPr lang="en-US" altLang="en-US" sz="32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2114550" y="1698625"/>
            <a:ext cx="5224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3200">
                <a:latin typeface="Arial" panose="020B0604020202020204" pitchFamily="34" charset="0"/>
                <a:cs typeface="B Mitra" panose="00000400000000000000" pitchFamily="2" charset="-78"/>
              </a:rPr>
              <a:t>گزینش، طراحی و تشریح روشهای کار</a:t>
            </a:r>
            <a:endParaRPr lang="en-US" altLang="en-US" sz="32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320925" y="527050"/>
            <a:ext cx="477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3200">
                <a:latin typeface="Arial" panose="020B0604020202020204" pitchFamily="34" charset="0"/>
                <a:cs typeface="B Mitra" panose="00000400000000000000" pitchFamily="2" charset="-78"/>
              </a:rPr>
              <a:t>انتخاب، تحلیل و تبیین مساله تحقیق</a:t>
            </a:r>
            <a:endParaRPr lang="en-US" altLang="en-US" sz="32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2090738" y="498475"/>
            <a:ext cx="4876800" cy="6524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078038" y="1657350"/>
            <a:ext cx="4876800" cy="6524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2092325" y="2857500"/>
            <a:ext cx="4876800" cy="6524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2078038" y="4043363"/>
            <a:ext cx="4876800" cy="65246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2092325" y="5214938"/>
            <a:ext cx="4876800" cy="65246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1290638" y="4078288"/>
            <a:ext cx="57181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3000">
                <a:latin typeface="Arial" panose="020B0604020202020204" pitchFamily="34" charset="0"/>
                <a:cs typeface="B Mitra" panose="00000400000000000000" pitchFamily="2" charset="-78"/>
              </a:rPr>
              <a:t>طبقه</a:t>
            </a:r>
            <a:r>
              <a:rPr lang="en-US" altLang="en-US" sz="2400">
                <a:latin typeface="Arial" panose="020B0604020202020204" pitchFamily="34" charset="0"/>
                <a:cs typeface="B Mitra" panose="00000400000000000000" pitchFamily="2" charset="-78"/>
              </a:rPr>
              <a:t>‌</a:t>
            </a:r>
            <a:r>
              <a:rPr lang="fa-IR" altLang="en-US" sz="3000">
                <a:latin typeface="Arial" panose="020B0604020202020204" pitchFamily="34" charset="0"/>
                <a:cs typeface="B Mitra" panose="00000400000000000000" pitchFamily="2" charset="-78"/>
              </a:rPr>
              <a:t>بندی و تجزیه و تحلیل و تفسیر داده</a:t>
            </a:r>
            <a:r>
              <a:rPr lang="en-US" altLang="en-US" sz="2400">
                <a:latin typeface="Arial" panose="020B0604020202020204" pitchFamily="34" charset="0"/>
                <a:cs typeface="B Mitra" panose="00000400000000000000" pitchFamily="2" charset="-78"/>
              </a:rPr>
              <a:t>‌</a:t>
            </a:r>
            <a:r>
              <a:rPr lang="fa-IR" altLang="en-US" sz="3000">
                <a:latin typeface="Arial" panose="020B0604020202020204" pitchFamily="34" charset="0"/>
                <a:cs typeface="B Mitra" panose="00000400000000000000" pitchFamily="2" charset="-78"/>
              </a:rPr>
              <a:t>ها</a:t>
            </a:r>
            <a:endParaRPr lang="en-US" altLang="en-US" sz="30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2339975" y="5272088"/>
            <a:ext cx="36147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3200">
                <a:latin typeface="Arial" panose="020B0604020202020204" pitchFamily="34" charset="0"/>
                <a:cs typeface="B Mitra" panose="00000400000000000000" pitchFamily="2" charset="-78"/>
              </a:rPr>
              <a:t>تدوین گزارش تحقیق</a:t>
            </a:r>
            <a:endParaRPr lang="en-US" altLang="en-US" sz="32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4543425" y="1146175"/>
            <a:ext cx="0" cy="5222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>
            <a:off x="4545013" y="2333625"/>
            <a:ext cx="0" cy="5222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>
            <a:off x="4545013" y="3505200"/>
            <a:ext cx="0" cy="5222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>
            <a:off x="4545013" y="4676775"/>
            <a:ext cx="0" cy="5222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6978650" y="596900"/>
            <a:ext cx="1436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2400">
                <a:latin typeface="Arial" panose="020B0604020202020204" pitchFamily="34" charset="0"/>
                <a:cs typeface="B Mitra" panose="00000400000000000000" pitchFamily="2" charset="-78"/>
              </a:rPr>
              <a:t>مرحله اول</a:t>
            </a:r>
            <a:endParaRPr lang="en-US" altLang="en-US" sz="24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6980238" y="1755775"/>
            <a:ext cx="1436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2400">
                <a:latin typeface="Arial" panose="020B0604020202020204" pitchFamily="34" charset="0"/>
                <a:cs typeface="B Mitra" panose="00000400000000000000" pitchFamily="2" charset="-78"/>
              </a:rPr>
              <a:t>مرحله دوم</a:t>
            </a:r>
            <a:endParaRPr lang="en-US" altLang="en-US" sz="24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6992938" y="2940050"/>
            <a:ext cx="1436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2400">
                <a:latin typeface="Arial" panose="020B0604020202020204" pitchFamily="34" charset="0"/>
                <a:cs typeface="B Mitra" panose="00000400000000000000" pitchFamily="2" charset="-78"/>
              </a:rPr>
              <a:t>مرحله سوم</a:t>
            </a:r>
            <a:endParaRPr lang="en-US" altLang="en-US" sz="24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57366" name="Text Box 22"/>
          <p:cNvSpPr txBox="1">
            <a:spLocks noChangeArrowheads="1"/>
          </p:cNvSpPr>
          <p:nvPr/>
        </p:nvSpPr>
        <p:spPr bwMode="auto">
          <a:xfrm>
            <a:off x="6992938" y="4140200"/>
            <a:ext cx="1436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2400">
                <a:latin typeface="Arial" panose="020B0604020202020204" pitchFamily="34" charset="0"/>
                <a:cs typeface="B Mitra" panose="00000400000000000000" pitchFamily="2" charset="-78"/>
              </a:rPr>
              <a:t>مرحله چهارم</a:t>
            </a:r>
            <a:endParaRPr lang="en-US" altLang="en-US" sz="24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57367" name="Text Box 23"/>
          <p:cNvSpPr txBox="1">
            <a:spLocks noChangeArrowheads="1"/>
          </p:cNvSpPr>
          <p:nvPr/>
        </p:nvSpPr>
        <p:spPr bwMode="auto">
          <a:xfrm>
            <a:off x="6992938" y="5311775"/>
            <a:ext cx="1436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2400">
                <a:latin typeface="Arial" panose="020B0604020202020204" pitchFamily="34" charset="0"/>
                <a:cs typeface="B Mitra" panose="00000400000000000000" pitchFamily="2" charset="-78"/>
              </a:rPr>
              <a:t>مرحله پنجم</a:t>
            </a:r>
            <a:endParaRPr lang="en-US" altLang="en-US" sz="24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2230438" y="6069013"/>
            <a:ext cx="3889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3200" dirty="0">
                <a:solidFill>
                  <a:srgbClr val="0070C0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فرآیند تحقیق علمی</a:t>
            </a:r>
            <a:endParaRPr lang="en-US" altLang="en-US" sz="3200" dirty="0">
              <a:solidFill>
                <a:srgbClr val="0070C0"/>
              </a:solidFill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553968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9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2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5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5" grpId="0"/>
      <p:bldP spid="57354" grpId="0"/>
      <p:bldP spid="57348" grpId="0"/>
      <p:bldP spid="57349" grpId="0" animBg="1"/>
      <p:bldP spid="57350" grpId="0" animBg="1"/>
      <p:bldP spid="57351" grpId="0" animBg="1"/>
      <p:bldP spid="57352" grpId="0" animBg="1"/>
      <p:bldP spid="57353" grpId="0" animBg="1"/>
      <p:bldP spid="57356" grpId="0"/>
      <p:bldP spid="57357" grpId="0"/>
      <p:bldP spid="57363" grpId="0"/>
      <p:bldP spid="57364" grpId="0"/>
      <p:bldP spid="57365" grpId="0"/>
      <p:bldP spid="57366" grpId="0"/>
      <p:bldP spid="57367" grpId="0"/>
      <p:bldP spid="573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6100"/>
            <a:ext cx="8229600" cy="11430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dirty="0" smtClean="0">
                <a:cs typeface="B Mitra" pitchFamily="2" charset="-78"/>
              </a:rPr>
              <a:t>تحقیقات توصیفی: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43113"/>
            <a:ext cx="8229600" cy="4525962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fa-IR" smtClean="0">
              <a:cs typeface="B Mitra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در این نوع ازتحقیقات محقق به دنبال چگونه بودن موضوع است و می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خواهد بداند پدیده،متغیر یا مطلب چگونه است.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مانند بررسی: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fa-IR" smtClean="0">
              <a:cs typeface="B Mitra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			1)وضعیت کارکنان یک اداره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			2)بررسی وضعیت دانش آموزان یک شهر</a:t>
            </a:r>
            <a:endParaRPr lang="en-US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027840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4000" smtClean="0">
                <a:cs typeface="B Mitra" pitchFamily="2" charset="-78"/>
              </a:rPr>
              <a:t>در تحقیقات توصیفی از ابزار زیر استفاده می‌شود:</a:t>
            </a:r>
            <a:endParaRPr lang="en-US" sz="4000" smtClean="0">
              <a:cs typeface="B Mitra" pitchFamily="2" charset="-78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11250"/>
            <a:ext cx="8686800" cy="5746750"/>
          </a:xfrm>
        </p:spPr>
        <p:txBody>
          <a:bodyPr>
            <a:normAutofit/>
          </a:bodyPr>
          <a:lstStyle/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fa-IR" sz="2900" dirty="0" smtClean="0">
              <a:cs typeface="B Mitra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z="2900" dirty="0" smtClean="0">
                <a:cs typeface="B Mitra" pitchFamily="2" charset="-78"/>
              </a:rPr>
              <a:t>				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z="2900" dirty="0" smtClean="0">
                <a:cs typeface="B Mitra" pitchFamily="2" charset="-78"/>
              </a:rPr>
              <a:t>                                  1)مطالعه کتابخانه</a:t>
            </a:r>
            <a:r>
              <a:rPr lang="en-US" sz="2800" dirty="0" smtClean="0"/>
              <a:t>‌</a:t>
            </a:r>
            <a:r>
              <a:rPr lang="fa-IR" sz="2900" dirty="0" smtClean="0">
                <a:cs typeface="B Mitra" pitchFamily="2" charset="-78"/>
              </a:rPr>
              <a:t>ای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z="2900" dirty="0" smtClean="0">
                <a:cs typeface="B Mitra" pitchFamily="2" charset="-78"/>
              </a:rPr>
              <a:t>				 2)بررسی متون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z="2900" dirty="0" smtClean="0">
                <a:cs typeface="B Mitra" pitchFamily="2" charset="-78"/>
              </a:rPr>
              <a:t>				 3)پرسشنامه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z="2900" dirty="0" smtClean="0">
                <a:cs typeface="B Mitra" pitchFamily="2" charset="-78"/>
              </a:rPr>
              <a:t>				 4)مشاهده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z="2900" dirty="0" smtClean="0">
                <a:cs typeface="B Mitra" pitchFamily="2" charset="-78"/>
              </a:rPr>
              <a:t>				 5)مصاحبه</a:t>
            </a:r>
            <a:endParaRPr lang="en-US" sz="2900" dirty="0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093471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4779963" y="3078163"/>
            <a:ext cx="2960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انواع تحقیقات توصیفی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78853" name="AutoShape 5"/>
          <p:cNvSpPr>
            <a:spLocks/>
          </p:cNvSpPr>
          <p:nvPr/>
        </p:nvSpPr>
        <p:spPr bwMode="auto">
          <a:xfrm>
            <a:off x="4329113" y="1698625"/>
            <a:ext cx="436562" cy="3468688"/>
          </a:xfrm>
          <a:prstGeom prst="rightBrace">
            <a:avLst>
              <a:gd name="adj1" fmla="val 6621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2994025" y="1422400"/>
            <a:ext cx="1277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زمینه </a:t>
            </a: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یابی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3140075" y="2466975"/>
            <a:ext cx="1103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موردی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3213100" y="3771900"/>
            <a:ext cx="101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تحلیلی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907822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  <p:bldP spid="78853" grpId="0" animBg="1"/>
      <p:bldP spid="78854" grpId="0"/>
      <p:bldP spid="78855" grpId="0"/>
      <p:bldP spid="788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1888"/>
            <a:ext cx="8229600" cy="11430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dirty="0" smtClean="0">
                <a:cs typeface="B Mitra" pitchFamily="2" charset="-78"/>
              </a:rPr>
              <a:t>تحقیق توصیفی زمینه</a:t>
            </a:r>
            <a:r>
              <a:rPr lang="en-US" dirty="0" smtClean="0"/>
              <a:t>‌</a:t>
            </a:r>
            <a:r>
              <a:rPr lang="fa-IR" dirty="0" smtClean="0">
                <a:cs typeface="B Mitra" pitchFamily="2" charset="-78"/>
              </a:rPr>
              <a:t>یاب: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663" y="3267075"/>
            <a:ext cx="8085137" cy="1633538"/>
          </a:xfrm>
        </p:spPr>
        <p:txBody>
          <a:bodyPr/>
          <a:lstStyle/>
          <a:p>
            <a:pPr algn="justLow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به مطالعه ویژگی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ها و صفات افراد جامعه می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پردازد و وضعیت فعلی جامعه را در قالب چند صفت یا متغیر مانند سن، جنس، وزن و غیره مورد بررسی قرار می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دهد.</a:t>
            </a:r>
            <a:endParaRPr lang="en-US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296187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74725"/>
            <a:ext cx="82296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fa-IR" dirty="0" smtClean="0">
                <a:cs typeface="B Mitra" pitchFamily="2" charset="-78"/>
              </a:rPr>
              <a:t>تحقیق توصیفی موردی یا ژرفا نگر: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92475"/>
            <a:ext cx="8229600" cy="1673225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عبارت است از مطالعه یک مورد یا یا یک واحد و کاوش عمیق در مورد آن. برای مثال تحقیق در ویژگی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ها و رفتار یک دانش آموز ناسازگار یا تیزهوش.</a:t>
            </a:r>
            <a:endParaRPr lang="en-US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403987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9013"/>
            <a:ext cx="8229600" cy="11430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dirty="0" smtClean="0">
                <a:cs typeface="B Mitra" pitchFamily="2" charset="-78"/>
              </a:rPr>
              <a:t>تحقیق توصیفی تحلیل محتوا: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113" y="3241675"/>
            <a:ext cx="8040687" cy="1817688"/>
          </a:xfrm>
        </p:spPr>
        <p:txBody>
          <a:bodyPr/>
          <a:lstStyle/>
          <a:p>
            <a:pPr algn="justLow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به منظور توصیف عینی و کیفی محتوای مفاهیم به صورت نظام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دار انجام می‌شود. در واقع قلمرو این تحقیق را متنهای مکتوب، شفاهی و تصویری درباره موضوعی خاص تشکیل می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دهد.</a:t>
            </a:r>
            <a:endParaRPr lang="en-US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118477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03313"/>
            <a:ext cx="8229600" cy="11430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dirty="0" smtClean="0">
                <a:cs typeface="B Mitra" pitchFamily="2" charset="-78"/>
              </a:rPr>
              <a:t>تحقیقات همبستگی یا همخوانی: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3500438"/>
            <a:ext cx="7981950" cy="1290637"/>
          </a:xfrm>
        </p:spPr>
        <p:txBody>
          <a:bodyPr/>
          <a:lstStyle/>
          <a:p>
            <a:pPr algn="justLow" rtl="1" eaLnBrk="1" hangingPunct="1">
              <a:buFont typeface="Wingdings" panose="05000000000000000000" pitchFamily="2" charset="2"/>
              <a:buNone/>
              <a:defRPr/>
            </a:pPr>
            <a:r>
              <a:rPr lang="fa-IR" sz="2800" smtClean="0">
                <a:cs typeface="B Mitra" pitchFamily="2" charset="-78"/>
              </a:rPr>
              <a:t>این تحقیقات برای کسب اطلاع از وجود رابطه بین متغیرها انجام می</a:t>
            </a:r>
            <a:r>
              <a:rPr lang="en-US" sz="2800" smtClean="0"/>
              <a:t>‌</a:t>
            </a:r>
            <a:r>
              <a:rPr lang="fa-IR" sz="2800" smtClean="0">
                <a:cs typeface="B Mitra" pitchFamily="2" charset="-78"/>
              </a:rPr>
              <a:t>پذیرد ولی الزاما کشف رابطه علت و معلولی مورد نظر نیست.</a:t>
            </a:r>
            <a:endParaRPr lang="en-US" sz="2800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103458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6505575" y="2959100"/>
            <a:ext cx="2278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انواع همبستگی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83973" name="AutoShape 5"/>
          <p:cNvSpPr>
            <a:spLocks/>
          </p:cNvSpPr>
          <p:nvPr/>
        </p:nvSpPr>
        <p:spPr bwMode="auto">
          <a:xfrm>
            <a:off x="6284913" y="1727200"/>
            <a:ext cx="493712" cy="3033713"/>
          </a:xfrm>
          <a:prstGeom prst="rightBrace">
            <a:avLst>
              <a:gd name="adj1" fmla="val 5120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3773488" y="1395413"/>
            <a:ext cx="2554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همبستگی مثبت: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4122738" y="4021138"/>
            <a:ext cx="213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همبستگی منفی: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271463" y="1411288"/>
            <a:ext cx="4092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3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جهت تغییر در یک متغیر با جهت تغییر در متغیر دیگر همسو باشد.</a:t>
            </a:r>
            <a:endParaRPr lang="en-US" sz="3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349250" y="4022725"/>
            <a:ext cx="3990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3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جهت تغییرات یک متغیر با جهت تغییرات متغیر دیگر همسو نباشد.</a:t>
            </a:r>
            <a:endParaRPr lang="en-US" sz="3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179424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  <p:bldP spid="83973" grpId="0" animBg="1"/>
      <p:bldP spid="83974" grpId="0"/>
      <p:bldP spid="83975" grpId="0"/>
      <p:bldP spid="83976" grpId="0"/>
      <p:bldP spid="839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64" y="116632"/>
            <a:ext cx="8715436" cy="6357982"/>
          </a:xfrm>
        </p:spPr>
        <p:txBody>
          <a:bodyPr>
            <a:normAutofit/>
          </a:bodyPr>
          <a:lstStyle/>
          <a:p>
            <a:pPr algn="ct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ct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ctr" rtl="1">
              <a:buNone/>
            </a:pPr>
            <a:endParaRPr lang="fa-IR" sz="2400" dirty="0" smtClean="0">
              <a:cs typeface="B Nazanin" pitchFamily="2" charset="-78"/>
            </a:endParaRPr>
          </a:p>
          <a:p>
            <a:pPr algn="ctr" rtl="1">
              <a:buNone/>
            </a:pPr>
            <a:r>
              <a:rPr lang="fa-IR" sz="2400" dirty="0" smtClean="0">
                <a:cs typeface="B Nazanin" pitchFamily="2" charset="-78"/>
              </a:rPr>
              <a:t> 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9672" y="2924944"/>
            <a:ext cx="6264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600" b="1" dirty="0" smtClean="0">
                <a:cs typeface="B Mitra" pitchFamily="2" charset="-78"/>
              </a:rPr>
              <a:t> </a:t>
            </a:r>
            <a:r>
              <a:rPr lang="fa-IR" sz="4800" b="1" dirty="0" smtClean="0">
                <a:cs typeface="B Mitra" pitchFamily="2" charset="-78"/>
              </a:rPr>
              <a:t>روش تحقیق درحسابداری</a:t>
            </a:r>
          </a:p>
          <a:p>
            <a:pPr algn="ctr"/>
            <a:endParaRPr lang="en-US" sz="36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9" name="Line 5"/>
          <p:cNvSpPr>
            <a:spLocks noChangeShapeType="1"/>
          </p:cNvSpPr>
          <p:nvPr/>
        </p:nvSpPr>
        <p:spPr bwMode="auto">
          <a:xfrm flipV="1">
            <a:off x="406400" y="1292225"/>
            <a:ext cx="0" cy="2263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0" name="Line 6"/>
          <p:cNvSpPr>
            <a:spLocks noChangeShapeType="1"/>
          </p:cNvSpPr>
          <p:nvPr/>
        </p:nvSpPr>
        <p:spPr bwMode="auto">
          <a:xfrm>
            <a:off x="392113" y="3556000"/>
            <a:ext cx="23939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1" name="Oval 7"/>
          <p:cNvSpPr>
            <a:spLocks noChangeArrowheads="1"/>
          </p:cNvSpPr>
          <p:nvPr/>
        </p:nvSpPr>
        <p:spPr bwMode="auto">
          <a:xfrm rot="-3622256">
            <a:off x="657226" y="2009775"/>
            <a:ext cx="1276350" cy="581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272392" name="Text Box 8"/>
          <p:cNvSpPr txBox="1">
            <a:spLocks noChangeArrowheads="1"/>
          </p:cNvSpPr>
          <p:nvPr/>
        </p:nvSpPr>
        <p:spPr bwMode="auto">
          <a:xfrm>
            <a:off x="987425" y="2509838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2393" name="Text Box 9"/>
          <p:cNvSpPr txBox="1">
            <a:spLocks noChangeArrowheads="1"/>
          </p:cNvSpPr>
          <p:nvPr/>
        </p:nvSpPr>
        <p:spPr bwMode="auto">
          <a:xfrm>
            <a:off x="1131888" y="1868488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2394" name="Text Box 10"/>
          <p:cNvSpPr txBox="1">
            <a:spLocks noChangeArrowheads="1"/>
          </p:cNvSpPr>
          <p:nvPr/>
        </p:nvSpPr>
        <p:spPr bwMode="auto">
          <a:xfrm>
            <a:off x="1246188" y="2297113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2395" name="Text Box 11"/>
          <p:cNvSpPr txBox="1">
            <a:spLocks noChangeArrowheads="1"/>
          </p:cNvSpPr>
          <p:nvPr/>
        </p:nvSpPr>
        <p:spPr bwMode="auto">
          <a:xfrm>
            <a:off x="1417638" y="2008188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2396" name="Text Box 12"/>
          <p:cNvSpPr txBox="1">
            <a:spLocks noChangeArrowheads="1"/>
          </p:cNvSpPr>
          <p:nvPr/>
        </p:nvSpPr>
        <p:spPr bwMode="auto">
          <a:xfrm>
            <a:off x="1303338" y="1825625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2397" name="Text Box 13"/>
          <p:cNvSpPr txBox="1">
            <a:spLocks noChangeArrowheads="1"/>
          </p:cNvSpPr>
          <p:nvPr/>
        </p:nvSpPr>
        <p:spPr bwMode="auto">
          <a:xfrm>
            <a:off x="1431925" y="1682750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2398" name="Text Box 14"/>
          <p:cNvSpPr txBox="1">
            <a:spLocks noChangeArrowheads="1"/>
          </p:cNvSpPr>
          <p:nvPr/>
        </p:nvSpPr>
        <p:spPr bwMode="auto">
          <a:xfrm>
            <a:off x="1231900" y="2054225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2399" name="Text Box 15"/>
          <p:cNvSpPr txBox="1">
            <a:spLocks noChangeArrowheads="1"/>
          </p:cNvSpPr>
          <p:nvPr/>
        </p:nvSpPr>
        <p:spPr bwMode="auto">
          <a:xfrm>
            <a:off x="1074738" y="2282825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2400" name="Text Box 16"/>
          <p:cNvSpPr txBox="1">
            <a:spLocks noChangeArrowheads="1"/>
          </p:cNvSpPr>
          <p:nvPr/>
        </p:nvSpPr>
        <p:spPr bwMode="auto">
          <a:xfrm>
            <a:off x="1011238" y="2119313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2401" name="Text Box 17"/>
          <p:cNvSpPr txBox="1">
            <a:spLocks noChangeArrowheads="1"/>
          </p:cNvSpPr>
          <p:nvPr/>
        </p:nvSpPr>
        <p:spPr bwMode="auto">
          <a:xfrm>
            <a:off x="874713" y="2339975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2402" name="Text Box 18"/>
          <p:cNvSpPr txBox="1">
            <a:spLocks noChangeArrowheads="1"/>
          </p:cNvSpPr>
          <p:nvPr/>
        </p:nvSpPr>
        <p:spPr bwMode="auto">
          <a:xfrm>
            <a:off x="1160463" y="2439988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2403" name="Line 19"/>
          <p:cNvSpPr>
            <a:spLocks noChangeShapeType="1"/>
          </p:cNvSpPr>
          <p:nvPr/>
        </p:nvSpPr>
        <p:spPr bwMode="auto">
          <a:xfrm flipV="1">
            <a:off x="3279775" y="1293813"/>
            <a:ext cx="0" cy="2263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04" name="Line 20"/>
          <p:cNvSpPr>
            <a:spLocks noChangeShapeType="1"/>
          </p:cNvSpPr>
          <p:nvPr/>
        </p:nvSpPr>
        <p:spPr bwMode="auto">
          <a:xfrm>
            <a:off x="3265488" y="3557588"/>
            <a:ext cx="23939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05" name="Line 21"/>
          <p:cNvSpPr>
            <a:spLocks noChangeShapeType="1"/>
          </p:cNvSpPr>
          <p:nvPr/>
        </p:nvSpPr>
        <p:spPr bwMode="auto">
          <a:xfrm>
            <a:off x="3482975" y="1436688"/>
            <a:ext cx="1800225" cy="18002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07" name="Oval 23"/>
          <p:cNvSpPr>
            <a:spLocks noChangeArrowheads="1"/>
          </p:cNvSpPr>
          <p:nvPr/>
        </p:nvSpPr>
        <p:spPr bwMode="auto">
          <a:xfrm>
            <a:off x="3470275" y="1422400"/>
            <a:ext cx="115888" cy="1158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272408" name="Oval 24"/>
          <p:cNvSpPr>
            <a:spLocks noChangeArrowheads="1"/>
          </p:cNvSpPr>
          <p:nvPr/>
        </p:nvSpPr>
        <p:spPr bwMode="auto">
          <a:xfrm>
            <a:off x="3586163" y="1538288"/>
            <a:ext cx="115887" cy="115887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272409" name="Oval 25"/>
          <p:cNvSpPr>
            <a:spLocks noChangeArrowheads="1"/>
          </p:cNvSpPr>
          <p:nvPr/>
        </p:nvSpPr>
        <p:spPr bwMode="auto">
          <a:xfrm>
            <a:off x="5122863" y="3074988"/>
            <a:ext cx="115887" cy="115887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272410" name="Oval 26"/>
          <p:cNvSpPr>
            <a:spLocks noChangeArrowheads="1"/>
          </p:cNvSpPr>
          <p:nvPr/>
        </p:nvSpPr>
        <p:spPr bwMode="auto">
          <a:xfrm>
            <a:off x="3843338" y="1795463"/>
            <a:ext cx="115887" cy="115887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272411" name="Oval 27"/>
          <p:cNvSpPr>
            <a:spLocks noChangeArrowheads="1"/>
          </p:cNvSpPr>
          <p:nvPr/>
        </p:nvSpPr>
        <p:spPr bwMode="auto">
          <a:xfrm>
            <a:off x="3971925" y="1924050"/>
            <a:ext cx="115888" cy="1158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272412" name="Oval 28"/>
          <p:cNvSpPr>
            <a:spLocks noChangeArrowheads="1"/>
          </p:cNvSpPr>
          <p:nvPr/>
        </p:nvSpPr>
        <p:spPr bwMode="auto">
          <a:xfrm>
            <a:off x="4114800" y="2066925"/>
            <a:ext cx="115888" cy="1158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272413" name="Oval 29"/>
          <p:cNvSpPr>
            <a:spLocks noChangeArrowheads="1"/>
          </p:cNvSpPr>
          <p:nvPr/>
        </p:nvSpPr>
        <p:spPr bwMode="auto">
          <a:xfrm>
            <a:off x="4257675" y="2209800"/>
            <a:ext cx="115888" cy="1158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272414" name="Oval 30"/>
          <p:cNvSpPr>
            <a:spLocks noChangeArrowheads="1"/>
          </p:cNvSpPr>
          <p:nvPr/>
        </p:nvSpPr>
        <p:spPr bwMode="auto">
          <a:xfrm>
            <a:off x="4400550" y="2352675"/>
            <a:ext cx="115888" cy="1158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272415" name="Oval 31"/>
          <p:cNvSpPr>
            <a:spLocks noChangeArrowheads="1"/>
          </p:cNvSpPr>
          <p:nvPr/>
        </p:nvSpPr>
        <p:spPr bwMode="auto">
          <a:xfrm>
            <a:off x="4529138" y="2495550"/>
            <a:ext cx="115887" cy="1158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272416" name="Oval 32"/>
          <p:cNvSpPr>
            <a:spLocks noChangeArrowheads="1"/>
          </p:cNvSpPr>
          <p:nvPr/>
        </p:nvSpPr>
        <p:spPr bwMode="auto">
          <a:xfrm>
            <a:off x="4686300" y="2638425"/>
            <a:ext cx="115888" cy="1158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272417" name="Oval 33"/>
          <p:cNvSpPr>
            <a:spLocks noChangeArrowheads="1"/>
          </p:cNvSpPr>
          <p:nvPr/>
        </p:nvSpPr>
        <p:spPr bwMode="auto">
          <a:xfrm>
            <a:off x="4829175" y="2781300"/>
            <a:ext cx="115888" cy="1158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272418" name="Oval 34"/>
          <p:cNvSpPr>
            <a:spLocks noChangeArrowheads="1"/>
          </p:cNvSpPr>
          <p:nvPr/>
        </p:nvSpPr>
        <p:spPr bwMode="auto">
          <a:xfrm>
            <a:off x="4976813" y="2930525"/>
            <a:ext cx="115887" cy="1158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272419" name="Oval 35"/>
          <p:cNvSpPr>
            <a:spLocks noChangeArrowheads="1"/>
          </p:cNvSpPr>
          <p:nvPr/>
        </p:nvSpPr>
        <p:spPr bwMode="auto">
          <a:xfrm>
            <a:off x="3686175" y="1638300"/>
            <a:ext cx="115888" cy="1158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272420" name="Line 36"/>
          <p:cNvSpPr>
            <a:spLocks noChangeShapeType="1"/>
          </p:cNvSpPr>
          <p:nvPr/>
        </p:nvSpPr>
        <p:spPr bwMode="auto">
          <a:xfrm flipV="1">
            <a:off x="6210300" y="1295400"/>
            <a:ext cx="0" cy="2263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21" name="Line 37"/>
          <p:cNvSpPr>
            <a:spLocks noChangeShapeType="1"/>
          </p:cNvSpPr>
          <p:nvPr/>
        </p:nvSpPr>
        <p:spPr bwMode="auto">
          <a:xfrm>
            <a:off x="6196013" y="3559175"/>
            <a:ext cx="23939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22" name="Line 38"/>
          <p:cNvSpPr>
            <a:spLocks noChangeShapeType="1"/>
          </p:cNvSpPr>
          <p:nvPr/>
        </p:nvSpPr>
        <p:spPr bwMode="auto">
          <a:xfrm flipV="1">
            <a:off x="6530975" y="1581150"/>
            <a:ext cx="1597025" cy="15970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24" name="Oval 40"/>
          <p:cNvSpPr>
            <a:spLocks noChangeArrowheads="1"/>
          </p:cNvSpPr>
          <p:nvPr/>
        </p:nvSpPr>
        <p:spPr bwMode="auto">
          <a:xfrm>
            <a:off x="8085138" y="1554163"/>
            <a:ext cx="88900" cy="889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272425" name="Oval 41"/>
          <p:cNvSpPr>
            <a:spLocks noChangeArrowheads="1"/>
          </p:cNvSpPr>
          <p:nvPr/>
        </p:nvSpPr>
        <p:spPr bwMode="auto">
          <a:xfrm>
            <a:off x="7972425" y="1655763"/>
            <a:ext cx="88900" cy="889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272426" name="Oval 42"/>
          <p:cNvSpPr>
            <a:spLocks noChangeArrowheads="1"/>
          </p:cNvSpPr>
          <p:nvPr/>
        </p:nvSpPr>
        <p:spPr bwMode="auto">
          <a:xfrm>
            <a:off x="7858125" y="1770063"/>
            <a:ext cx="88900" cy="889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272427" name="Oval 43"/>
          <p:cNvSpPr>
            <a:spLocks noChangeArrowheads="1"/>
          </p:cNvSpPr>
          <p:nvPr/>
        </p:nvSpPr>
        <p:spPr bwMode="auto">
          <a:xfrm>
            <a:off x="7758113" y="1855788"/>
            <a:ext cx="88900" cy="889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272428" name="Oval 44"/>
          <p:cNvSpPr>
            <a:spLocks noChangeArrowheads="1"/>
          </p:cNvSpPr>
          <p:nvPr/>
        </p:nvSpPr>
        <p:spPr bwMode="auto">
          <a:xfrm>
            <a:off x="7658100" y="1955800"/>
            <a:ext cx="88900" cy="889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272429" name="Oval 45"/>
          <p:cNvSpPr>
            <a:spLocks noChangeArrowheads="1"/>
          </p:cNvSpPr>
          <p:nvPr/>
        </p:nvSpPr>
        <p:spPr bwMode="auto">
          <a:xfrm>
            <a:off x="7558088" y="2055813"/>
            <a:ext cx="88900" cy="889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272430" name="Oval 46"/>
          <p:cNvSpPr>
            <a:spLocks noChangeArrowheads="1"/>
          </p:cNvSpPr>
          <p:nvPr/>
        </p:nvSpPr>
        <p:spPr bwMode="auto">
          <a:xfrm>
            <a:off x="7459663" y="2162175"/>
            <a:ext cx="88900" cy="889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272432" name="Oval 48"/>
          <p:cNvSpPr>
            <a:spLocks noChangeArrowheads="1"/>
          </p:cNvSpPr>
          <p:nvPr/>
        </p:nvSpPr>
        <p:spPr bwMode="auto">
          <a:xfrm>
            <a:off x="7340600" y="2263775"/>
            <a:ext cx="88900" cy="889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272433" name="Oval 49"/>
          <p:cNvSpPr>
            <a:spLocks noChangeArrowheads="1"/>
          </p:cNvSpPr>
          <p:nvPr/>
        </p:nvSpPr>
        <p:spPr bwMode="auto">
          <a:xfrm>
            <a:off x="7242175" y="2366963"/>
            <a:ext cx="88900" cy="889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272434" name="Oval 50"/>
          <p:cNvSpPr>
            <a:spLocks noChangeArrowheads="1"/>
          </p:cNvSpPr>
          <p:nvPr/>
        </p:nvSpPr>
        <p:spPr bwMode="auto">
          <a:xfrm>
            <a:off x="7138988" y="2468563"/>
            <a:ext cx="88900" cy="889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272435" name="Oval 51"/>
          <p:cNvSpPr>
            <a:spLocks noChangeArrowheads="1"/>
          </p:cNvSpPr>
          <p:nvPr/>
        </p:nvSpPr>
        <p:spPr bwMode="auto">
          <a:xfrm>
            <a:off x="7037388" y="2571750"/>
            <a:ext cx="88900" cy="889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272436" name="Oval 52"/>
          <p:cNvSpPr>
            <a:spLocks noChangeArrowheads="1"/>
          </p:cNvSpPr>
          <p:nvPr/>
        </p:nvSpPr>
        <p:spPr bwMode="auto">
          <a:xfrm>
            <a:off x="6935788" y="2684463"/>
            <a:ext cx="88900" cy="889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272437" name="Oval 53"/>
          <p:cNvSpPr>
            <a:spLocks noChangeArrowheads="1"/>
          </p:cNvSpPr>
          <p:nvPr/>
        </p:nvSpPr>
        <p:spPr bwMode="auto">
          <a:xfrm>
            <a:off x="6834188" y="2787650"/>
            <a:ext cx="88900" cy="889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272438" name="Oval 54"/>
          <p:cNvSpPr>
            <a:spLocks noChangeArrowheads="1"/>
          </p:cNvSpPr>
          <p:nvPr/>
        </p:nvSpPr>
        <p:spPr bwMode="auto">
          <a:xfrm>
            <a:off x="6732588" y="2887663"/>
            <a:ext cx="88900" cy="889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272439" name="Oval 55"/>
          <p:cNvSpPr>
            <a:spLocks noChangeArrowheads="1"/>
          </p:cNvSpPr>
          <p:nvPr/>
        </p:nvSpPr>
        <p:spPr bwMode="auto">
          <a:xfrm>
            <a:off x="6630988" y="2990850"/>
            <a:ext cx="88900" cy="889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272440" name="Text Box 56"/>
          <p:cNvSpPr txBox="1">
            <a:spLocks noChangeArrowheads="1"/>
          </p:cNvSpPr>
          <p:nvPr/>
        </p:nvSpPr>
        <p:spPr bwMode="auto">
          <a:xfrm>
            <a:off x="6242050" y="3729038"/>
            <a:ext cx="2335213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همبستگی مثبت و کامل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2441" name="Text Box 57"/>
          <p:cNvSpPr txBox="1">
            <a:spLocks noChangeArrowheads="1"/>
          </p:cNvSpPr>
          <p:nvPr/>
        </p:nvSpPr>
        <p:spPr bwMode="auto">
          <a:xfrm>
            <a:off x="3082925" y="3729038"/>
            <a:ext cx="243998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همبستگی کامل و منفی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2442" name="Text Box 58"/>
          <p:cNvSpPr txBox="1">
            <a:spLocks noChangeArrowheads="1"/>
          </p:cNvSpPr>
          <p:nvPr/>
        </p:nvSpPr>
        <p:spPr bwMode="auto">
          <a:xfrm>
            <a:off x="579438" y="3714750"/>
            <a:ext cx="184308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همبستگی مثبت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2443" name="Text Box 59"/>
          <p:cNvSpPr txBox="1">
            <a:spLocks noChangeArrowheads="1"/>
          </p:cNvSpPr>
          <p:nvPr/>
        </p:nvSpPr>
        <p:spPr bwMode="auto">
          <a:xfrm>
            <a:off x="2851150" y="5283200"/>
            <a:ext cx="300672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نمایش انواع مدلهای همبستگی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2444" name="Text Box 60"/>
          <p:cNvSpPr txBox="1">
            <a:spLocks noChangeArrowheads="1"/>
          </p:cNvSpPr>
          <p:nvPr/>
        </p:nvSpPr>
        <p:spPr bwMode="auto">
          <a:xfrm>
            <a:off x="100013" y="1092200"/>
            <a:ext cx="4191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y</a:t>
            </a:r>
          </a:p>
        </p:txBody>
      </p:sp>
      <p:sp>
        <p:nvSpPr>
          <p:cNvPr id="272445" name="Text Box 61"/>
          <p:cNvSpPr txBox="1">
            <a:spLocks noChangeArrowheads="1"/>
          </p:cNvSpPr>
          <p:nvPr/>
        </p:nvSpPr>
        <p:spPr bwMode="auto">
          <a:xfrm>
            <a:off x="2973388" y="1122363"/>
            <a:ext cx="4191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y</a:t>
            </a:r>
          </a:p>
        </p:txBody>
      </p:sp>
      <p:sp>
        <p:nvSpPr>
          <p:cNvPr id="272446" name="Text Box 62"/>
          <p:cNvSpPr txBox="1">
            <a:spLocks noChangeArrowheads="1"/>
          </p:cNvSpPr>
          <p:nvPr/>
        </p:nvSpPr>
        <p:spPr bwMode="auto">
          <a:xfrm>
            <a:off x="5889625" y="1135063"/>
            <a:ext cx="4191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y</a:t>
            </a:r>
          </a:p>
        </p:txBody>
      </p:sp>
      <p:sp>
        <p:nvSpPr>
          <p:cNvPr id="272447" name="Text Box 63"/>
          <p:cNvSpPr txBox="1">
            <a:spLocks noChangeArrowheads="1"/>
          </p:cNvSpPr>
          <p:nvPr/>
        </p:nvSpPr>
        <p:spPr bwMode="auto">
          <a:xfrm>
            <a:off x="8520113" y="3295650"/>
            <a:ext cx="42227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x</a:t>
            </a:r>
          </a:p>
        </p:txBody>
      </p:sp>
      <p:sp>
        <p:nvSpPr>
          <p:cNvPr id="272448" name="Text Box 64"/>
          <p:cNvSpPr txBox="1">
            <a:spLocks noChangeArrowheads="1"/>
          </p:cNvSpPr>
          <p:nvPr/>
        </p:nvSpPr>
        <p:spPr bwMode="auto">
          <a:xfrm>
            <a:off x="2711450" y="3292475"/>
            <a:ext cx="42227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x</a:t>
            </a:r>
          </a:p>
        </p:txBody>
      </p:sp>
      <p:sp>
        <p:nvSpPr>
          <p:cNvPr id="272449" name="Text Box 65"/>
          <p:cNvSpPr txBox="1">
            <a:spLocks noChangeArrowheads="1"/>
          </p:cNvSpPr>
          <p:nvPr/>
        </p:nvSpPr>
        <p:spPr bwMode="auto">
          <a:xfrm>
            <a:off x="5572125" y="3306763"/>
            <a:ext cx="42227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2530620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2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2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2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2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2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2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2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2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2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2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2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2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2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2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2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2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2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2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2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2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2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2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2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2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2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2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2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2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2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2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2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2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2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2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2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2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2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2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2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2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2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2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72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2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72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2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72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72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72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72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2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72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2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2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72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72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72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72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72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72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72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72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72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72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2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2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72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72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2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2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72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7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72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72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72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7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72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72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72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7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72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72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724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7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72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72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724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7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72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72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72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7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72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72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72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7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72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72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72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7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72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72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72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7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72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72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72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7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72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72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72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7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72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72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72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272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272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72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272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7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272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272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272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27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272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272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72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27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72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72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72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7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272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272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72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27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272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272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272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27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72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272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272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27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272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272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272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27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272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272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272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72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91" grpId="0" animBg="1"/>
      <p:bldP spid="272407" grpId="0" animBg="1"/>
      <p:bldP spid="272408" grpId="0" animBg="1"/>
      <p:bldP spid="272409" grpId="0" animBg="1"/>
      <p:bldP spid="272410" grpId="0" animBg="1"/>
      <p:bldP spid="272411" grpId="0" animBg="1"/>
      <p:bldP spid="272412" grpId="0" animBg="1"/>
      <p:bldP spid="272413" grpId="0" animBg="1"/>
      <p:bldP spid="272414" grpId="0" animBg="1"/>
      <p:bldP spid="272415" grpId="0" animBg="1"/>
      <p:bldP spid="272416" grpId="0" animBg="1"/>
      <p:bldP spid="272417" grpId="0" animBg="1"/>
      <p:bldP spid="272418" grpId="0" animBg="1"/>
      <p:bldP spid="272419" grpId="0" animBg="1"/>
      <p:bldP spid="272424" grpId="0" animBg="1"/>
      <p:bldP spid="272425" grpId="0" animBg="1"/>
      <p:bldP spid="272426" grpId="0" animBg="1"/>
      <p:bldP spid="272427" grpId="0" animBg="1"/>
      <p:bldP spid="272428" grpId="0" animBg="1"/>
      <p:bldP spid="272429" grpId="0" animBg="1"/>
      <p:bldP spid="272430" grpId="0" animBg="1"/>
      <p:bldP spid="272432" grpId="0" animBg="1"/>
      <p:bldP spid="272433" grpId="0" animBg="1"/>
      <p:bldP spid="272434" grpId="0" animBg="1"/>
      <p:bldP spid="272435" grpId="0" animBg="1"/>
      <p:bldP spid="272436" grpId="0" animBg="1"/>
      <p:bldP spid="272437" grpId="0" animBg="1"/>
      <p:bldP spid="272438" grpId="0" animBg="1"/>
      <p:bldP spid="272439" grpId="0" animBg="1"/>
      <p:bldP spid="272440" grpId="0"/>
      <p:bldP spid="272441" grpId="0"/>
      <p:bldP spid="272443" grpId="0"/>
      <p:bldP spid="272446" grpId="0"/>
      <p:bldP spid="27244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2" name="Line 4"/>
          <p:cNvSpPr>
            <a:spLocks noChangeShapeType="1"/>
          </p:cNvSpPr>
          <p:nvPr/>
        </p:nvSpPr>
        <p:spPr bwMode="auto">
          <a:xfrm flipV="1">
            <a:off x="406400" y="1292225"/>
            <a:ext cx="0" cy="2263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3414" name="Line 6"/>
          <p:cNvSpPr>
            <a:spLocks noChangeShapeType="1"/>
          </p:cNvSpPr>
          <p:nvPr/>
        </p:nvSpPr>
        <p:spPr bwMode="auto">
          <a:xfrm>
            <a:off x="392113" y="3556000"/>
            <a:ext cx="23939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3415" name="Line 7"/>
          <p:cNvSpPr>
            <a:spLocks noChangeShapeType="1"/>
          </p:cNvSpPr>
          <p:nvPr/>
        </p:nvSpPr>
        <p:spPr bwMode="auto">
          <a:xfrm>
            <a:off x="595313" y="1495425"/>
            <a:ext cx="0" cy="17414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3416" name="Line 8"/>
          <p:cNvSpPr>
            <a:spLocks noChangeShapeType="1"/>
          </p:cNvSpPr>
          <p:nvPr/>
        </p:nvSpPr>
        <p:spPr bwMode="auto">
          <a:xfrm>
            <a:off x="723900" y="3367088"/>
            <a:ext cx="187166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3417" name="Line 9"/>
          <p:cNvSpPr>
            <a:spLocks noChangeShapeType="1"/>
          </p:cNvSpPr>
          <p:nvPr/>
        </p:nvSpPr>
        <p:spPr bwMode="auto">
          <a:xfrm flipV="1">
            <a:off x="3333750" y="1290638"/>
            <a:ext cx="0" cy="2263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3418" name="Line 10"/>
          <p:cNvSpPr>
            <a:spLocks noChangeShapeType="1"/>
          </p:cNvSpPr>
          <p:nvPr/>
        </p:nvSpPr>
        <p:spPr bwMode="auto">
          <a:xfrm>
            <a:off x="3322638" y="3557588"/>
            <a:ext cx="23939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3419" name="Oval 11"/>
          <p:cNvSpPr>
            <a:spLocks noChangeArrowheads="1"/>
          </p:cNvSpPr>
          <p:nvPr/>
        </p:nvSpPr>
        <p:spPr bwMode="auto">
          <a:xfrm rot="2018924">
            <a:off x="3516313" y="2054225"/>
            <a:ext cx="1219200" cy="12192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273420" name="Text Box 12"/>
          <p:cNvSpPr txBox="1">
            <a:spLocks noChangeArrowheads="1"/>
          </p:cNvSpPr>
          <p:nvPr/>
        </p:nvSpPr>
        <p:spPr bwMode="auto">
          <a:xfrm>
            <a:off x="4048125" y="2928938"/>
            <a:ext cx="26193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21" name="Text Box 13"/>
          <p:cNvSpPr txBox="1">
            <a:spLocks noChangeArrowheads="1"/>
          </p:cNvSpPr>
          <p:nvPr/>
        </p:nvSpPr>
        <p:spPr bwMode="auto">
          <a:xfrm>
            <a:off x="4264025" y="2887663"/>
            <a:ext cx="26193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22" name="Text Box 14"/>
          <p:cNvSpPr txBox="1">
            <a:spLocks noChangeArrowheads="1"/>
          </p:cNvSpPr>
          <p:nvPr/>
        </p:nvSpPr>
        <p:spPr bwMode="auto">
          <a:xfrm>
            <a:off x="4392613" y="2730500"/>
            <a:ext cx="2619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23" name="Text Box 15"/>
          <p:cNvSpPr txBox="1">
            <a:spLocks noChangeArrowheads="1"/>
          </p:cNvSpPr>
          <p:nvPr/>
        </p:nvSpPr>
        <p:spPr bwMode="auto">
          <a:xfrm>
            <a:off x="4492625" y="2516188"/>
            <a:ext cx="26193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24" name="Text Box 16"/>
          <p:cNvSpPr txBox="1">
            <a:spLocks noChangeArrowheads="1"/>
          </p:cNvSpPr>
          <p:nvPr/>
        </p:nvSpPr>
        <p:spPr bwMode="auto">
          <a:xfrm>
            <a:off x="4478338" y="2301875"/>
            <a:ext cx="2619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25" name="Text Box 17"/>
          <p:cNvSpPr txBox="1">
            <a:spLocks noChangeArrowheads="1"/>
          </p:cNvSpPr>
          <p:nvPr/>
        </p:nvSpPr>
        <p:spPr bwMode="auto">
          <a:xfrm>
            <a:off x="3835400" y="2930525"/>
            <a:ext cx="26193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26" name="Text Box 18"/>
          <p:cNvSpPr txBox="1">
            <a:spLocks noChangeArrowheads="1"/>
          </p:cNvSpPr>
          <p:nvPr/>
        </p:nvSpPr>
        <p:spPr bwMode="auto">
          <a:xfrm>
            <a:off x="3678238" y="2873375"/>
            <a:ext cx="2619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27" name="Text Box 19"/>
          <p:cNvSpPr txBox="1">
            <a:spLocks noChangeArrowheads="1"/>
          </p:cNvSpPr>
          <p:nvPr/>
        </p:nvSpPr>
        <p:spPr bwMode="auto">
          <a:xfrm>
            <a:off x="4392613" y="2101850"/>
            <a:ext cx="2619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28" name="Text Box 20"/>
          <p:cNvSpPr txBox="1">
            <a:spLocks noChangeArrowheads="1"/>
          </p:cNvSpPr>
          <p:nvPr/>
        </p:nvSpPr>
        <p:spPr bwMode="auto">
          <a:xfrm>
            <a:off x="4206875" y="1973263"/>
            <a:ext cx="26193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29" name="Text Box 21"/>
          <p:cNvSpPr txBox="1">
            <a:spLocks noChangeArrowheads="1"/>
          </p:cNvSpPr>
          <p:nvPr/>
        </p:nvSpPr>
        <p:spPr bwMode="auto">
          <a:xfrm>
            <a:off x="3992563" y="1958975"/>
            <a:ext cx="2619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30" name="Text Box 22"/>
          <p:cNvSpPr txBox="1">
            <a:spLocks noChangeArrowheads="1"/>
          </p:cNvSpPr>
          <p:nvPr/>
        </p:nvSpPr>
        <p:spPr bwMode="auto">
          <a:xfrm>
            <a:off x="3814763" y="1973263"/>
            <a:ext cx="2619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31" name="Text Box 23"/>
          <p:cNvSpPr txBox="1">
            <a:spLocks noChangeArrowheads="1"/>
          </p:cNvSpPr>
          <p:nvPr/>
        </p:nvSpPr>
        <p:spPr bwMode="auto">
          <a:xfrm>
            <a:off x="3678238" y="2101850"/>
            <a:ext cx="2619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32" name="Text Box 24"/>
          <p:cNvSpPr txBox="1">
            <a:spLocks noChangeArrowheads="1"/>
          </p:cNvSpPr>
          <p:nvPr/>
        </p:nvSpPr>
        <p:spPr bwMode="auto">
          <a:xfrm>
            <a:off x="3563938" y="2701925"/>
            <a:ext cx="2619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33" name="Text Box 25"/>
          <p:cNvSpPr txBox="1">
            <a:spLocks noChangeArrowheads="1"/>
          </p:cNvSpPr>
          <p:nvPr/>
        </p:nvSpPr>
        <p:spPr bwMode="auto">
          <a:xfrm>
            <a:off x="3506788" y="2501900"/>
            <a:ext cx="2619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34" name="Text Box 26"/>
          <p:cNvSpPr txBox="1">
            <a:spLocks noChangeArrowheads="1"/>
          </p:cNvSpPr>
          <p:nvPr/>
        </p:nvSpPr>
        <p:spPr bwMode="auto">
          <a:xfrm>
            <a:off x="3563938" y="2301875"/>
            <a:ext cx="2619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35" name="Text Box 27"/>
          <p:cNvSpPr txBox="1">
            <a:spLocks noChangeArrowheads="1"/>
          </p:cNvSpPr>
          <p:nvPr/>
        </p:nvSpPr>
        <p:spPr bwMode="auto">
          <a:xfrm>
            <a:off x="4235450" y="2530475"/>
            <a:ext cx="26193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36" name="Text Box 28"/>
          <p:cNvSpPr txBox="1">
            <a:spLocks noChangeArrowheads="1"/>
          </p:cNvSpPr>
          <p:nvPr/>
        </p:nvSpPr>
        <p:spPr bwMode="auto">
          <a:xfrm>
            <a:off x="4117975" y="2722563"/>
            <a:ext cx="26193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37" name="Text Box 29"/>
          <p:cNvSpPr txBox="1">
            <a:spLocks noChangeArrowheads="1"/>
          </p:cNvSpPr>
          <p:nvPr/>
        </p:nvSpPr>
        <p:spPr bwMode="auto">
          <a:xfrm>
            <a:off x="3914775" y="2725738"/>
            <a:ext cx="26193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38" name="Text Box 30"/>
          <p:cNvSpPr txBox="1">
            <a:spLocks noChangeArrowheads="1"/>
          </p:cNvSpPr>
          <p:nvPr/>
        </p:nvSpPr>
        <p:spPr bwMode="auto">
          <a:xfrm>
            <a:off x="4278313" y="2344738"/>
            <a:ext cx="2619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39" name="Text Box 31"/>
          <p:cNvSpPr txBox="1">
            <a:spLocks noChangeArrowheads="1"/>
          </p:cNvSpPr>
          <p:nvPr/>
        </p:nvSpPr>
        <p:spPr bwMode="auto">
          <a:xfrm>
            <a:off x="4221163" y="2173288"/>
            <a:ext cx="2619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40" name="Text Box 32"/>
          <p:cNvSpPr txBox="1">
            <a:spLocks noChangeArrowheads="1"/>
          </p:cNvSpPr>
          <p:nvPr/>
        </p:nvSpPr>
        <p:spPr bwMode="auto">
          <a:xfrm>
            <a:off x="4064000" y="2159000"/>
            <a:ext cx="26193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41" name="Text Box 33"/>
          <p:cNvSpPr txBox="1">
            <a:spLocks noChangeArrowheads="1"/>
          </p:cNvSpPr>
          <p:nvPr/>
        </p:nvSpPr>
        <p:spPr bwMode="auto">
          <a:xfrm>
            <a:off x="3863975" y="2159000"/>
            <a:ext cx="26193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42" name="Text Box 34"/>
          <p:cNvSpPr txBox="1">
            <a:spLocks noChangeArrowheads="1"/>
          </p:cNvSpPr>
          <p:nvPr/>
        </p:nvSpPr>
        <p:spPr bwMode="auto">
          <a:xfrm>
            <a:off x="4078288" y="2344738"/>
            <a:ext cx="2619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43" name="Text Box 35"/>
          <p:cNvSpPr txBox="1">
            <a:spLocks noChangeArrowheads="1"/>
          </p:cNvSpPr>
          <p:nvPr/>
        </p:nvSpPr>
        <p:spPr bwMode="auto">
          <a:xfrm>
            <a:off x="4049713" y="2544763"/>
            <a:ext cx="2619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44" name="Text Box 36"/>
          <p:cNvSpPr txBox="1">
            <a:spLocks noChangeArrowheads="1"/>
          </p:cNvSpPr>
          <p:nvPr/>
        </p:nvSpPr>
        <p:spPr bwMode="auto">
          <a:xfrm>
            <a:off x="3906838" y="2344738"/>
            <a:ext cx="2619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45" name="Text Box 37"/>
          <p:cNvSpPr txBox="1">
            <a:spLocks noChangeArrowheads="1"/>
          </p:cNvSpPr>
          <p:nvPr/>
        </p:nvSpPr>
        <p:spPr bwMode="auto">
          <a:xfrm>
            <a:off x="3792538" y="2459038"/>
            <a:ext cx="2619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46" name="Text Box 38"/>
          <p:cNvSpPr txBox="1">
            <a:spLocks noChangeArrowheads="1"/>
          </p:cNvSpPr>
          <p:nvPr/>
        </p:nvSpPr>
        <p:spPr bwMode="auto">
          <a:xfrm>
            <a:off x="3763963" y="2644775"/>
            <a:ext cx="2619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47" name="Text Box 39"/>
          <p:cNvSpPr txBox="1">
            <a:spLocks noChangeArrowheads="1"/>
          </p:cNvSpPr>
          <p:nvPr/>
        </p:nvSpPr>
        <p:spPr bwMode="auto">
          <a:xfrm>
            <a:off x="3735388" y="2301875"/>
            <a:ext cx="2619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48" name="Line 40"/>
          <p:cNvSpPr>
            <a:spLocks noChangeShapeType="1"/>
          </p:cNvSpPr>
          <p:nvPr/>
        </p:nvSpPr>
        <p:spPr bwMode="auto">
          <a:xfrm flipV="1">
            <a:off x="6049963" y="1292225"/>
            <a:ext cx="0" cy="2263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3449" name="Line 41"/>
          <p:cNvSpPr>
            <a:spLocks noChangeShapeType="1"/>
          </p:cNvSpPr>
          <p:nvPr/>
        </p:nvSpPr>
        <p:spPr bwMode="auto">
          <a:xfrm>
            <a:off x="6038850" y="3559175"/>
            <a:ext cx="23939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3450" name="Oval 42"/>
          <p:cNvSpPr>
            <a:spLocks noChangeArrowheads="1"/>
          </p:cNvSpPr>
          <p:nvPr/>
        </p:nvSpPr>
        <p:spPr bwMode="auto">
          <a:xfrm rot="-8303132">
            <a:off x="6477000" y="2082800"/>
            <a:ext cx="1276350" cy="581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273451" name="Text Box 43"/>
          <p:cNvSpPr txBox="1">
            <a:spLocks noChangeArrowheads="1"/>
          </p:cNvSpPr>
          <p:nvPr/>
        </p:nvSpPr>
        <p:spPr bwMode="auto">
          <a:xfrm rot="-4689476">
            <a:off x="6807200" y="1911350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52" name="Text Box 44"/>
          <p:cNvSpPr txBox="1">
            <a:spLocks noChangeArrowheads="1"/>
          </p:cNvSpPr>
          <p:nvPr/>
        </p:nvSpPr>
        <p:spPr bwMode="auto">
          <a:xfrm rot="-4689476">
            <a:off x="6951663" y="1941513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53" name="Text Box 45"/>
          <p:cNvSpPr txBox="1">
            <a:spLocks noChangeArrowheads="1"/>
          </p:cNvSpPr>
          <p:nvPr/>
        </p:nvSpPr>
        <p:spPr bwMode="auto">
          <a:xfrm rot="-4689476">
            <a:off x="7065963" y="2370138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54" name="Text Box 46"/>
          <p:cNvSpPr txBox="1">
            <a:spLocks noChangeArrowheads="1"/>
          </p:cNvSpPr>
          <p:nvPr/>
        </p:nvSpPr>
        <p:spPr bwMode="auto">
          <a:xfrm rot="-4689476">
            <a:off x="7237413" y="2081213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55" name="Text Box 47"/>
          <p:cNvSpPr txBox="1">
            <a:spLocks noChangeArrowheads="1"/>
          </p:cNvSpPr>
          <p:nvPr/>
        </p:nvSpPr>
        <p:spPr bwMode="auto">
          <a:xfrm rot="-4689476">
            <a:off x="7123113" y="1998663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56" name="Text Box 48"/>
          <p:cNvSpPr txBox="1">
            <a:spLocks noChangeArrowheads="1"/>
          </p:cNvSpPr>
          <p:nvPr/>
        </p:nvSpPr>
        <p:spPr bwMode="auto">
          <a:xfrm rot="-4689476">
            <a:off x="7251700" y="2427288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57" name="Text Box 49"/>
          <p:cNvSpPr txBox="1">
            <a:spLocks noChangeArrowheads="1"/>
          </p:cNvSpPr>
          <p:nvPr/>
        </p:nvSpPr>
        <p:spPr bwMode="auto">
          <a:xfrm rot="-4689476">
            <a:off x="7051675" y="2127250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58" name="Text Box 50"/>
          <p:cNvSpPr txBox="1">
            <a:spLocks noChangeArrowheads="1"/>
          </p:cNvSpPr>
          <p:nvPr/>
        </p:nvSpPr>
        <p:spPr bwMode="auto">
          <a:xfrm rot="-4689476">
            <a:off x="6894513" y="2355850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59" name="Text Box 51"/>
          <p:cNvSpPr txBox="1">
            <a:spLocks noChangeArrowheads="1"/>
          </p:cNvSpPr>
          <p:nvPr/>
        </p:nvSpPr>
        <p:spPr bwMode="auto">
          <a:xfrm rot="-4689476">
            <a:off x="6831013" y="2192338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60" name="Text Box 52"/>
          <p:cNvSpPr txBox="1">
            <a:spLocks noChangeArrowheads="1"/>
          </p:cNvSpPr>
          <p:nvPr/>
        </p:nvSpPr>
        <p:spPr bwMode="auto">
          <a:xfrm rot="-4689476">
            <a:off x="7394575" y="2413000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61" name="Text Box 53"/>
          <p:cNvSpPr txBox="1">
            <a:spLocks noChangeArrowheads="1"/>
          </p:cNvSpPr>
          <p:nvPr/>
        </p:nvSpPr>
        <p:spPr bwMode="auto">
          <a:xfrm rot="-4689476">
            <a:off x="6651625" y="1951038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62" name="Text Box 54"/>
          <p:cNvSpPr txBox="1">
            <a:spLocks noChangeArrowheads="1"/>
          </p:cNvSpPr>
          <p:nvPr/>
        </p:nvSpPr>
        <p:spPr bwMode="auto">
          <a:xfrm rot="-4689476">
            <a:off x="6867525" y="2081213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63" name="Text Box 55"/>
          <p:cNvSpPr txBox="1">
            <a:spLocks noChangeArrowheads="1"/>
          </p:cNvSpPr>
          <p:nvPr/>
        </p:nvSpPr>
        <p:spPr bwMode="auto">
          <a:xfrm rot="-4689476">
            <a:off x="6710363" y="2133600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64" name="Text Box 56"/>
          <p:cNvSpPr txBox="1">
            <a:spLocks noChangeArrowheads="1"/>
          </p:cNvSpPr>
          <p:nvPr/>
        </p:nvSpPr>
        <p:spPr bwMode="auto">
          <a:xfrm rot="-4689476">
            <a:off x="7034213" y="2281238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65" name="Text Box 57"/>
          <p:cNvSpPr txBox="1">
            <a:spLocks noChangeArrowheads="1"/>
          </p:cNvSpPr>
          <p:nvPr/>
        </p:nvSpPr>
        <p:spPr bwMode="auto">
          <a:xfrm rot="-4689476">
            <a:off x="7196138" y="2295525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66" name="Text Box 58"/>
          <p:cNvSpPr txBox="1">
            <a:spLocks noChangeArrowheads="1"/>
          </p:cNvSpPr>
          <p:nvPr/>
        </p:nvSpPr>
        <p:spPr bwMode="auto">
          <a:xfrm rot="-4689476">
            <a:off x="7281863" y="2209800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67" name="Text Box 59"/>
          <p:cNvSpPr txBox="1">
            <a:spLocks noChangeArrowheads="1"/>
          </p:cNvSpPr>
          <p:nvPr/>
        </p:nvSpPr>
        <p:spPr bwMode="auto">
          <a:xfrm rot="-4689476">
            <a:off x="7124700" y="2524125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68" name="Text Box 60"/>
          <p:cNvSpPr txBox="1">
            <a:spLocks noChangeArrowheads="1"/>
          </p:cNvSpPr>
          <p:nvPr/>
        </p:nvSpPr>
        <p:spPr bwMode="auto">
          <a:xfrm rot="-4689476">
            <a:off x="6677025" y="1804988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69" name="Text Box 61"/>
          <p:cNvSpPr txBox="1">
            <a:spLocks noChangeArrowheads="1"/>
          </p:cNvSpPr>
          <p:nvPr/>
        </p:nvSpPr>
        <p:spPr bwMode="auto">
          <a:xfrm rot="-4689476">
            <a:off x="7381875" y="2576513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70" name="Text Box 62"/>
          <p:cNvSpPr txBox="1">
            <a:spLocks noChangeArrowheads="1"/>
          </p:cNvSpPr>
          <p:nvPr/>
        </p:nvSpPr>
        <p:spPr bwMode="auto">
          <a:xfrm rot="-4689476">
            <a:off x="7258050" y="2571750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71" name="Text Box 63"/>
          <p:cNvSpPr txBox="1">
            <a:spLocks noChangeArrowheads="1"/>
          </p:cNvSpPr>
          <p:nvPr/>
        </p:nvSpPr>
        <p:spPr bwMode="auto">
          <a:xfrm>
            <a:off x="3265488" y="5183188"/>
            <a:ext cx="300672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نمایش انواع مدلهای همبستگی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72" name="Text Box 64"/>
          <p:cNvSpPr txBox="1">
            <a:spLocks noChangeArrowheads="1"/>
          </p:cNvSpPr>
          <p:nvPr/>
        </p:nvSpPr>
        <p:spPr bwMode="auto">
          <a:xfrm>
            <a:off x="636588" y="3716338"/>
            <a:ext cx="162718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فاقد همبستگی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73" name="Text Box 65"/>
          <p:cNvSpPr txBox="1">
            <a:spLocks noChangeArrowheads="1"/>
          </p:cNvSpPr>
          <p:nvPr/>
        </p:nvSpPr>
        <p:spPr bwMode="auto">
          <a:xfrm>
            <a:off x="3509963" y="3717925"/>
            <a:ext cx="162718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فاقد همبستگی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74" name="Text Box 66"/>
          <p:cNvSpPr txBox="1">
            <a:spLocks noChangeArrowheads="1"/>
          </p:cNvSpPr>
          <p:nvPr/>
        </p:nvSpPr>
        <p:spPr bwMode="auto">
          <a:xfrm>
            <a:off x="6502400" y="3716338"/>
            <a:ext cx="168275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همبستگی منفی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73475" name="Text Box 67"/>
          <p:cNvSpPr txBox="1">
            <a:spLocks noChangeArrowheads="1"/>
          </p:cNvSpPr>
          <p:nvPr/>
        </p:nvSpPr>
        <p:spPr bwMode="auto">
          <a:xfrm>
            <a:off x="2770188" y="3279775"/>
            <a:ext cx="55245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x</a:t>
            </a:r>
          </a:p>
        </p:txBody>
      </p:sp>
      <p:sp>
        <p:nvSpPr>
          <p:cNvPr id="273476" name="Text Box 68"/>
          <p:cNvSpPr txBox="1">
            <a:spLocks noChangeArrowheads="1"/>
          </p:cNvSpPr>
          <p:nvPr/>
        </p:nvSpPr>
        <p:spPr bwMode="auto">
          <a:xfrm>
            <a:off x="5656263" y="3295650"/>
            <a:ext cx="55245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x</a:t>
            </a:r>
          </a:p>
        </p:txBody>
      </p:sp>
      <p:sp>
        <p:nvSpPr>
          <p:cNvPr id="273477" name="Text Box 69"/>
          <p:cNvSpPr txBox="1">
            <a:spLocks noChangeArrowheads="1"/>
          </p:cNvSpPr>
          <p:nvPr/>
        </p:nvSpPr>
        <p:spPr bwMode="auto">
          <a:xfrm>
            <a:off x="8431213" y="3279775"/>
            <a:ext cx="55245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x</a:t>
            </a:r>
          </a:p>
        </p:txBody>
      </p:sp>
      <p:sp>
        <p:nvSpPr>
          <p:cNvPr id="273478" name="Text Box 70"/>
          <p:cNvSpPr txBox="1">
            <a:spLocks noChangeArrowheads="1"/>
          </p:cNvSpPr>
          <p:nvPr/>
        </p:nvSpPr>
        <p:spPr bwMode="auto">
          <a:xfrm>
            <a:off x="100013" y="1106488"/>
            <a:ext cx="4191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y</a:t>
            </a:r>
          </a:p>
        </p:txBody>
      </p:sp>
      <p:sp>
        <p:nvSpPr>
          <p:cNvPr id="273479" name="Text Box 71"/>
          <p:cNvSpPr txBox="1">
            <a:spLocks noChangeArrowheads="1"/>
          </p:cNvSpPr>
          <p:nvPr/>
        </p:nvSpPr>
        <p:spPr bwMode="auto">
          <a:xfrm>
            <a:off x="2989263" y="1133475"/>
            <a:ext cx="4191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y</a:t>
            </a:r>
          </a:p>
        </p:txBody>
      </p:sp>
      <p:sp>
        <p:nvSpPr>
          <p:cNvPr id="273480" name="Text Box 72"/>
          <p:cNvSpPr txBox="1">
            <a:spLocks noChangeArrowheads="1"/>
          </p:cNvSpPr>
          <p:nvPr/>
        </p:nvSpPr>
        <p:spPr bwMode="auto">
          <a:xfrm>
            <a:off x="5688013" y="1120775"/>
            <a:ext cx="4191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6450737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34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3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3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3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3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3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3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3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3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3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3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3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3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3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3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73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7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3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3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73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3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73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73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73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73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73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73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73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73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73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73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73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73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73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73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73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73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73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73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73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73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73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73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73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73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73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73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73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73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73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73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73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73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73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73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73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73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73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73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73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73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273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73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273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273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273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273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273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273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273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273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273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273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273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273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273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273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273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273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273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273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273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273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27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27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273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273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273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273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273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273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273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273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273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273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273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273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273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273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9" grpId="0" animBg="1"/>
      <p:bldP spid="273420" grpId="0"/>
      <p:bldP spid="273421" grpId="0"/>
      <p:bldP spid="273422" grpId="0"/>
      <p:bldP spid="273423" grpId="0"/>
      <p:bldP spid="273424" grpId="0"/>
      <p:bldP spid="273425" grpId="0"/>
      <p:bldP spid="273426" grpId="0"/>
      <p:bldP spid="273427" grpId="0"/>
      <p:bldP spid="273428" grpId="0"/>
      <p:bldP spid="273429" grpId="0"/>
      <p:bldP spid="273430" grpId="0"/>
      <p:bldP spid="273431" grpId="0"/>
      <p:bldP spid="273432" grpId="0"/>
      <p:bldP spid="273433" grpId="0"/>
      <p:bldP spid="273434" grpId="0"/>
      <p:bldP spid="273435" grpId="0"/>
      <p:bldP spid="273436" grpId="0"/>
      <p:bldP spid="273437" grpId="0"/>
      <p:bldP spid="273438" grpId="0"/>
      <p:bldP spid="273439" grpId="0"/>
      <p:bldP spid="273440" grpId="0"/>
      <p:bldP spid="273441" grpId="0"/>
      <p:bldP spid="273442" grpId="0"/>
      <p:bldP spid="273443" grpId="0"/>
      <p:bldP spid="273444" grpId="0"/>
      <p:bldP spid="273445" grpId="0"/>
      <p:bldP spid="273446" grpId="0"/>
      <p:bldP spid="273447" grpId="0"/>
      <p:bldP spid="273450" grpId="0" animBg="1"/>
      <p:bldP spid="273451" grpId="0"/>
      <p:bldP spid="273452" grpId="0"/>
      <p:bldP spid="273453" grpId="0"/>
      <p:bldP spid="273454" grpId="0"/>
      <p:bldP spid="273455" grpId="0"/>
      <p:bldP spid="273456" grpId="0"/>
      <p:bldP spid="273457" grpId="0"/>
      <p:bldP spid="273458" grpId="0"/>
      <p:bldP spid="273459" grpId="0"/>
      <p:bldP spid="273460" grpId="0"/>
      <p:bldP spid="273461" grpId="0"/>
      <p:bldP spid="273462" grpId="0"/>
      <p:bldP spid="273463" grpId="0"/>
      <p:bldP spid="273464" grpId="0"/>
      <p:bldP spid="273465" grpId="0"/>
      <p:bldP spid="273466" grpId="0"/>
      <p:bldP spid="273467" grpId="0"/>
      <p:bldP spid="273468" grpId="0"/>
      <p:bldP spid="273469" grpId="0"/>
      <p:bldP spid="273470" grpId="0"/>
      <p:bldP spid="273471" grpId="0"/>
      <p:bldP spid="273472" grpId="0"/>
      <p:bldP spid="273473" grpId="0"/>
      <p:bldP spid="273474" grpId="0"/>
      <p:bldP spid="273475" grpId="0"/>
      <p:bldP spid="273476" grpId="0"/>
      <p:bldP spid="273477" grpId="0"/>
      <p:bldP spid="273478" grpId="0"/>
      <p:bldP spid="273479" grpId="0"/>
      <p:bldP spid="27348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46163"/>
            <a:ext cx="8229600" cy="11430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dirty="0" smtClean="0">
                <a:cs typeface="B Mitra" pitchFamily="2" charset="-78"/>
              </a:rPr>
              <a:t>تحقیقات علی(پس رویدادی):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449638"/>
            <a:ext cx="8229600" cy="1196975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اینگونه تحقیقات کشف علت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ها یا عوامل بروز یک رویداد یا حادثه یا پدیده مورد نظر است. </a:t>
            </a:r>
            <a:endParaRPr lang="en-US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91748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4703"/>
            <a:ext cx="8291264" cy="1368153"/>
          </a:xfrm>
        </p:spPr>
        <p:txBody>
          <a:bodyPr>
            <a:normAutofit/>
          </a:bodyPr>
          <a:lstStyle/>
          <a:p>
            <a:pPr algn="r" rtl="1" eaLnBrk="1" hangingPunct="1">
              <a:defRPr/>
            </a:pPr>
            <a:r>
              <a:rPr lang="fa-IR" sz="4000" dirty="0" smtClean="0">
                <a:cs typeface="B Mitra" pitchFamily="2" charset="-78"/>
              </a:rPr>
              <a:t>در یک تحقیق علی مطلوب محقق باید سه دسته متغیر داشته باشد:</a:t>
            </a:r>
            <a:endParaRPr lang="en-US" sz="4000" dirty="0" smtClean="0">
              <a:cs typeface="B Mitra" pitchFamily="2" charset="-78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150" y="1985963"/>
            <a:ext cx="8562975" cy="4525962"/>
          </a:xfrm>
        </p:spPr>
        <p:txBody>
          <a:bodyPr/>
          <a:lstStyle/>
          <a:p>
            <a:pPr algn="justLow" rtl="1" eaLnBrk="1" hangingPunct="1">
              <a:buFont typeface="Wingdings" panose="05000000000000000000" pitchFamily="2" charset="2"/>
              <a:buNone/>
              <a:defRPr/>
            </a:pPr>
            <a:endParaRPr lang="fa-IR" smtClean="0">
              <a:cs typeface="B Mitra" pitchFamily="2" charset="-78"/>
            </a:endParaRPr>
          </a:p>
          <a:p>
            <a:pPr algn="justLow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1)متغیرهای اصلی که نقش موثر و مثبتی در بروز پدیده داشته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اند.</a:t>
            </a:r>
          </a:p>
          <a:p>
            <a:pPr algn="justLow" rtl="1" eaLnBrk="1" hangingPunct="1">
              <a:buFont typeface="Wingdings" panose="05000000000000000000" pitchFamily="2" charset="2"/>
              <a:buNone/>
              <a:defRPr/>
            </a:pPr>
            <a:endParaRPr lang="fa-IR" smtClean="0">
              <a:cs typeface="B Mitra" pitchFamily="2" charset="-78"/>
            </a:endParaRPr>
          </a:p>
          <a:p>
            <a:pPr algn="justLow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2)متغیرهایی که نقش بازدارنده و منفی در رابطه با بروز پدیده داشته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اند.</a:t>
            </a:r>
          </a:p>
          <a:p>
            <a:pPr algn="justLow" rtl="1" eaLnBrk="1" hangingPunct="1">
              <a:buFont typeface="Wingdings" panose="05000000000000000000" pitchFamily="2" charset="2"/>
              <a:buNone/>
              <a:defRPr/>
            </a:pPr>
            <a:endParaRPr lang="fa-IR" smtClean="0">
              <a:cs typeface="B Mitra" pitchFamily="2" charset="-78"/>
            </a:endParaRPr>
          </a:p>
          <a:p>
            <a:pPr algn="justLow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3)متغیرهای زمینه ساز که هموارکننده راه برای اثرگذاری متغیرهای اصلی بوده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اند.</a:t>
            </a:r>
            <a:endParaRPr lang="en-US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615106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74725"/>
            <a:ext cx="8229600" cy="11430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dirty="0" smtClean="0">
                <a:cs typeface="B Mitra" pitchFamily="2" charset="-78"/>
              </a:rPr>
              <a:t>تعریف فرضیه: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2828925"/>
            <a:ext cx="8083550" cy="2073275"/>
          </a:xfrm>
        </p:spPr>
        <p:txBody>
          <a:bodyPr/>
          <a:lstStyle/>
          <a:p>
            <a:pPr algn="justLow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عبارتست از حدس یا گمان اندیشمندانه درباره ماهیت، چگونگی و روابط بین پدیده ها، اشیاء ومتغیرها، که محقق را در تشخیص نزدیکترین و محتمل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ترین راه برای کشف مجهول کمک می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نماید.</a:t>
            </a:r>
            <a:endParaRPr lang="en-US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54986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7538"/>
            <a:ext cx="8229600" cy="11430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dirty="0" smtClean="0">
                <a:cs typeface="B Mitra" pitchFamily="2" charset="-78"/>
              </a:rPr>
              <a:t>نقش فرضیه در انجام تحقیق: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14575"/>
            <a:ext cx="8229600" cy="3908425"/>
          </a:xfrm>
        </p:spPr>
        <p:txBody>
          <a:bodyPr/>
          <a:lstStyle/>
          <a:p>
            <a:pPr algn="justLow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1)مطالعه منابع و ادبیات مربوط به موضوع جهت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دار شود.</a:t>
            </a:r>
          </a:p>
          <a:p>
            <a:pPr algn="justLow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2)پژوهشگر را نسبت به جنبه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های موقعیتی و معنی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دار مساله پژوهش حساس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تر می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نماید.</a:t>
            </a:r>
          </a:p>
          <a:p>
            <a:pPr algn="justLow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3)فرضیه باعث می</a:t>
            </a:r>
            <a:r>
              <a:rPr lang="fa-IR" smtClean="0"/>
              <a:t>‌</a:t>
            </a:r>
            <a:r>
              <a:rPr lang="fa-IR" smtClean="0">
                <a:cs typeface="B Mitra" pitchFamily="2" charset="-78"/>
              </a:rPr>
              <a:t>شود تا محقق مساله پژوهش را بهتر درک کرده و روشهای جمع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آوری اطلاعات را بهتر تعیین نماید.</a:t>
            </a:r>
          </a:p>
          <a:p>
            <a:pPr algn="justLow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4)فرضیه چارچوبی را برای تفسیر اطلاعات جمع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آوری شده و نتیجه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گیری از آن ارائه می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دهد.</a:t>
            </a:r>
            <a:endParaRPr lang="en-US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737058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1800"/>
            <a:ext cx="8229600" cy="11430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dirty="0" smtClean="0">
                <a:cs typeface="B Mitra" pitchFamily="2" charset="-78"/>
              </a:rPr>
              <a:t>ویژگی</a:t>
            </a:r>
            <a:r>
              <a:rPr lang="en-US" dirty="0" smtClean="0"/>
              <a:t>‌</a:t>
            </a:r>
            <a:r>
              <a:rPr lang="fa-IR" dirty="0" smtClean="0">
                <a:cs typeface="B Mitra" pitchFamily="2" charset="-78"/>
              </a:rPr>
              <a:t>های یک فرضیه خوب: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43113"/>
            <a:ext cx="8229600" cy="4525962"/>
          </a:xfrm>
        </p:spPr>
        <p:txBody>
          <a:bodyPr/>
          <a:lstStyle/>
          <a:p>
            <a:pPr algn="r" rt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a-IR" sz="2800" dirty="0" smtClean="0">
                <a:cs typeface="B Mitra" pitchFamily="2" charset="-78"/>
              </a:rPr>
              <a:t>1)فرضیه باید قدرت تبیین حقایق را داشته باشد.</a:t>
            </a:r>
          </a:p>
          <a:p>
            <a:pPr algn="r" rt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a-IR" sz="2800" dirty="0" smtClean="0">
                <a:cs typeface="B Mitra" pitchFamily="2" charset="-78"/>
              </a:rPr>
              <a:t>2)فرصیه باید بتواند پاسخ مساله تحقیق را بدهد.</a:t>
            </a:r>
          </a:p>
          <a:p>
            <a:pPr algn="r" rt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a-IR" sz="2800" dirty="0" smtClean="0">
                <a:cs typeface="B Mitra" pitchFamily="2" charset="-78"/>
              </a:rPr>
              <a:t>3)فرضیه باید ساده و قابل فهم باشد.</a:t>
            </a:r>
          </a:p>
          <a:p>
            <a:pPr algn="r" rt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a-IR" sz="2800" dirty="0" smtClean="0">
                <a:cs typeface="B Mitra" pitchFamily="2" charset="-78"/>
              </a:rPr>
              <a:t>4)فرضیه باید قابلیت آزمون داشته باشد.</a:t>
            </a:r>
          </a:p>
          <a:p>
            <a:pPr algn="r" rt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a-IR" sz="2800" dirty="0" smtClean="0">
                <a:cs typeface="B Mitra" pitchFamily="2" charset="-78"/>
              </a:rPr>
              <a:t>5)فرضیه نباید با اصول علمی تایید شده مغایرت داشته باشد.</a:t>
            </a:r>
          </a:p>
          <a:p>
            <a:pPr algn="r" rt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a-IR" sz="2800" dirty="0" smtClean="0">
                <a:cs typeface="B Mitra" pitchFamily="2" charset="-78"/>
              </a:rPr>
              <a:t>6)فرضیه باید به مطالعه و پژوهش جهت بدهد.</a:t>
            </a:r>
          </a:p>
          <a:p>
            <a:pPr algn="r" rt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a-IR" sz="2800" dirty="0" smtClean="0">
                <a:cs typeface="B Mitra" pitchFamily="2" charset="-78"/>
              </a:rPr>
              <a:t>7)فرضیه باید به صورت جمله خبری باشد.</a:t>
            </a:r>
          </a:p>
          <a:p>
            <a:pPr algn="r" rt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a-IR" sz="2800" dirty="0" smtClean="0">
                <a:cs typeface="B Mitra" pitchFamily="2" charset="-78"/>
              </a:rPr>
              <a:t> 8)در یک فرضیه خوب اصطلاحات و واژه</a:t>
            </a:r>
            <a:r>
              <a:rPr lang="en-US" sz="2800" dirty="0" smtClean="0"/>
              <a:t>‌</a:t>
            </a:r>
            <a:r>
              <a:rPr lang="fa-IR" sz="2800" dirty="0" smtClean="0">
                <a:cs typeface="B Mitra" pitchFamily="2" charset="-78"/>
              </a:rPr>
              <a:t>های اختصاصی تعریف می‌شوند.</a:t>
            </a:r>
            <a:endParaRPr lang="en-US" sz="2800" dirty="0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152090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03313"/>
            <a:ext cx="8229600" cy="11430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smtClean="0">
                <a:cs typeface="B Mitra" pitchFamily="2" charset="-78"/>
              </a:rPr>
              <a:t>تعریف جامعه آماری:</a:t>
            </a:r>
            <a:endParaRPr lang="en-US" smtClean="0">
              <a:cs typeface="B Mitra" pitchFamily="2" charset="-78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79775"/>
            <a:ext cx="8229600" cy="1395413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عبارتست از كلیه عناصر و افرادی كه در یك مقیاس جغرافیایی مشخص دارای یك یا چند صفت مشترك باشند.</a:t>
            </a:r>
            <a:endParaRPr lang="en-US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112477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60488"/>
            <a:ext cx="8229600" cy="11430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dirty="0" smtClean="0">
                <a:cs typeface="B Mitra" pitchFamily="2" charset="-78"/>
              </a:rPr>
              <a:t>استنباط آماری: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40125"/>
            <a:ext cx="8229600" cy="895350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عبارتست از برآورد پارامترهای جامعه بر اساس شاخص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های آماری.</a:t>
            </a:r>
            <a:endParaRPr lang="en-US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577684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46150"/>
            <a:ext cx="8229600" cy="11430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dirty="0" smtClean="0">
                <a:cs typeface="B Mitra" pitchFamily="2" charset="-78"/>
              </a:rPr>
              <a:t>تعریف نمونه: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3073400"/>
            <a:ext cx="8156575" cy="1909763"/>
          </a:xfrm>
        </p:spPr>
        <p:txBody>
          <a:bodyPr/>
          <a:lstStyle/>
          <a:p>
            <a:pPr algn="justLow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نمونه عبارتست از تعدادی از افراد جامعه كه صفات آنها با صفات جامعه مشابهت داشته و معرف جامعه بوده از تجانس و همگنی با افراد جامعه برخوردار باشند.</a:t>
            </a:r>
            <a:endParaRPr lang="en-US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624149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274638"/>
            <a:ext cx="8229600" cy="1143000"/>
          </a:xfrm>
        </p:spPr>
        <p:txBody>
          <a:bodyPr/>
          <a:lstStyle/>
          <a:p>
            <a:pPr rtl="1" eaLnBrk="1" hangingPunct="1">
              <a:defRPr/>
            </a:pPr>
            <a:r>
              <a:rPr lang="fa-IR" dirty="0" smtClean="0">
                <a:cs typeface="B Mitra" pitchFamily="2" charset="-78"/>
              </a:rPr>
              <a:t>هدف از آموزش روش تحقیق علمی: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843088"/>
            <a:ext cx="8229600" cy="4525962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fa-IR" smtClean="0">
              <a:cs typeface="B Mitra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1)فراگیری روش وصول به حقایق و کشف مجهولات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fa-IR" smtClean="0">
              <a:cs typeface="B Mitra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2)کسب مهارت لازم برای اجرای پروژه های تحقیقاتی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fa-IR" smtClean="0">
              <a:cs typeface="B Mitra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3)کسب مهارت لازم برای انجام پایان نامه های تحصیلی</a:t>
            </a:r>
            <a:endParaRPr lang="en-US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023817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7170738" y="2700338"/>
            <a:ext cx="1493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انواع نمونه 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15717" name="AutoShape 5"/>
          <p:cNvSpPr>
            <a:spLocks/>
          </p:cNvSpPr>
          <p:nvPr/>
        </p:nvSpPr>
        <p:spPr bwMode="auto">
          <a:xfrm>
            <a:off x="6646863" y="1320800"/>
            <a:ext cx="625475" cy="3309938"/>
          </a:xfrm>
          <a:prstGeom prst="rightBrace">
            <a:avLst>
              <a:gd name="adj1" fmla="val 4409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4021138" y="1030288"/>
            <a:ext cx="2654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نمونه های احتمالی: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3090863" y="4338638"/>
            <a:ext cx="3570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نمونه های غیر احتمالی: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334963" y="814388"/>
            <a:ext cx="39909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در این نمونه</a:t>
            </a:r>
            <a:r>
              <a:rPr lang="en-US" sz="2400">
                <a:solidFill>
                  <a:schemeClr val="tx2"/>
                </a:solidFill>
                <a:latin typeface="Arial" charset="0"/>
                <a:cs typeface="B Mitra" pitchFamily="2" charset="-78"/>
              </a:rPr>
              <a:t>‌</a:t>
            </a: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ها كه به نمونه </a:t>
            </a:r>
            <a:r>
              <a:rPr lang="en-US" sz="2400">
                <a:solidFill>
                  <a:schemeClr val="tx2"/>
                </a:solidFill>
                <a:latin typeface="Arial" charset="0"/>
                <a:cs typeface="B Mitra" pitchFamily="2" charset="-78"/>
              </a:rPr>
              <a:t>‌</a:t>
            </a: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های اتفاقی و نیز تصادفی مشهورند اصل شانس برابر برای انتخاب جامعه جهت عضویت در نمونه رعایت می</a:t>
            </a:r>
            <a:r>
              <a:rPr lang="en-US" sz="2400">
                <a:solidFill>
                  <a:schemeClr val="tx2"/>
                </a:solidFill>
                <a:latin typeface="Arial" charset="0"/>
                <a:cs typeface="B Mitra" pitchFamily="2" charset="-78"/>
              </a:rPr>
              <a:t>‌</a:t>
            </a: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گردد.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581025" y="4106863"/>
            <a:ext cx="32940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این نمونه</a:t>
            </a:r>
            <a:r>
              <a:rPr lang="en-US" sz="2400">
                <a:solidFill>
                  <a:schemeClr val="tx2"/>
                </a:solidFill>
                <a:latin typeface="Arial" charset="0"/>
                <a:cs typeface="B Mitra" pitchFamily="2" charset="-78"/>
              </a:rPr>
              <a:t>‌</a:t>
            </a: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ها بر اساس رعایت اصل شانس برابر برای افراد جامعه انتخاب نمی</a:t>
            </a:r>
            <a:r>
              <a:rPr lang="en-US" sz="2400">
                <a:solidFill>
                  <a:schemeClr val="tx2"/>
                </a:solidFill>
                <a:latin typeface="Arial" charset="0"/>
                <a:cs typeface="B Mitra" pitchFamily="2" charset="-78"/>
              </a:rPr>
              <a:t>‌</a:t>
            </a: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گردد، بلكه با نظر محقق برگزیده می‌شود.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620701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  <p:bldP spid="115717" grpId="0" animBg="1"/>
      <p:bldP spid="115718" grpId="0"/>
      <p:bldP spid="115719" grpId="0"/>
      <p:bldP spid="115720" grpId="0"/>
      <p:bldP spid="1157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5675313" y="2830513"/>
            <a:ext cx="304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انواع نمونه</a:t>
            </a:r>
            <a:r>
              <a:rPr lang="en-US" sz="2400">
                <a:solidFill>
                  <a:schemeClr val="tx2"/>
                </a:solidFill>
                <a:latin typeface="Arial" charset="0"/>
                <a:cs typeface="B Mitra" pitchFamily="2" charset="-78"/>
              </a:rPr>
              <a:t>‌</a:t>
            </a: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های احتمالی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16741" name="AutoShape 5"/>
          <p:cNvSpPr>
            <a:spLocks/>
          </p:cNvSpPr>
          <p:nvPr/>
        </p:nvSpPr>
        <p:spPr bwMode="auto">
          <a:xfrm>
            <a:off x="5254625" y="1103313"/>
            <a:ext cx="406400" cy="4092575"/>
          </a:xfrm>
          <a:prstGeom prst="rightBrace">
            <a:avLst>
              <a:gd name="adj1" fmla="val 839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2611438" y="884238"/>
            <a:ext cx="261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1)نمونه</a:t>
            </a:r>
            <a:r>
              <a:rPr lang="en-US" sz="2400">
                <a:solidFill>
                  <a:schemeClr val="tx2"/>
                </a:solidFill>
                <a:latin typeface="Arial" charset="0"/>
                <a:cs typeface="B Mitra" pitchFamily="2" charset="-78"/>
              </a:rPr>
              <a:t>‌</a:t>
            </a: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های احتمالی ساده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1465263" y="1625600"/>
            <a:ext cx="374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2)نمونه</a:t>
            </a:r>
            <a:r>
              <a:rPr lang="en-US" sz="2400">
                <a:solidFill>
                  <a:schemeClr val="tx2"/>
                </a:solidFill>
                <a:latin typeface="Arial" charset="0"/>
                <a:cs typeface="B Mitra" pitchFamily="2" charset="-78"/>
              </a:rPr>
              <a:t>‌</a:t>
            </a: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گیری احتمالی طبقه</a:t>
            </a:r>
            <a:r>
              <a:rPr lang="en-US" sz="2400">
                <a:solidFill>
                  <a:schemeClr val="tx2"/>
                </a:solidFill>
                <a:latin typeface="Arial" charset="0"/>
                <a:cs typeface="B Mitra" pitchFamily="2" charset="-78"/>
              </a:rPr>
              <a:t>‌</a:t>
            </a: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بندی شده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1638300" y="2292350"/>
            <a:ext cx="355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3)نمونه</a:t>
            </a:r>
            <a:r>
              <a:rPr lang="en-US" sz="2400">
                <a:solidFill>
                  <a:schemeClr val="tx2"/>
                </a:solidFill>
                <a:latin typeface="Arial" charset="0"/>
                <a:cs typeface="B Mitra" pitchFamily="2" charset="-78"/>
              </a:rPr>
              <a:t>‌</a:t>
            </a: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گیری گروهی یا خوشه</a:t>
            </a:r>
            <a:r>
              <a:rPr lang="en-US" sz="2400">
                <a:solidFill>
                  <a:schemeClr val="tx2"/>
                </a:solidFill>
                <a:latin typeface="Arial" charset="0"/>
                <a:cs typeface="B Mitra" pitchFamily="2" charset="-78"/>
              </a:rPr>
              <a:t>‌</a:t>
            </a: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ای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2570163" y="2960688"/>
            <a:ext cx="262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4)نمونه</a:t>
            </a:r>
            <a:r>
              <a:rPr lang="en-US" sz="2400">
                <a:solidFill>
                  <a:schemeClr val="tx2"/>
                </a:solidFill>
                <a:latin typeface="Arial" charset="0"/>
                <a:cs typeface="B Mitra" pitchFamily="2" charset="-78"/>
              </a:rPr>
              <a:t>‌</a:t>
            </a: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گیری مكانی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2279650" y="4252913"/>
            <a:ext cx="300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5)سایر نمونه</a:t>
            </a:r>
            <a:r>
              <a:rPr lang="en-US" sz="2400">
                <a:solidFill>
                  <a:schemeClr val="tx2"/>
                </a:solidFill>
                <a:latin typeface="Arial" charset="0"/>
                <a:cs typeface="B Mitra" pitchFamily="2" charset="-78"/>
              </a:rPr>
              <a:t>‌</a:t>
            </a: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گیری</a:t>
            </a:r>
            <a:r>
              <a:rPr lang="en-US" sz="2400">
                <a:solidFill>
                  <a:schemeClr val="tx2"/>
                </a:solidFill>
                <a:latin typeface="Arial" charset="0"/>
                <a:cs typeface="B Mitra" pitchFamily="2" charset="-78"/>
              </a:rPr>
              <a:t>‌</a:t>
            </a: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ها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16748" name="AutoShape 12"/>
          <p:cNvSpPr>
            <a:spLocks/>
          </p:cNvSpPr>
          <p:nvPr/>
        </p:nvSpPr>
        <p:spPr bwMode="auto">
          <a:xfrm>
            <a:off x="2963863" y="3598863"/>
            <a:ext cx="304800" cy="1727200"/>
          </a:xfrm>
          <a:prstGeom prst="rightBrace">
            <a:avLst>
              <a:gd name="adj1" fmla="val 47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357188" y="3441700"/>
            <a:ext cx="261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1)نمونه</a:t>
            </a:r>
            <a:r>
              <a:rPr lang="en-US" sz="2400">
                <a:solidFill>
                  <a:schemeClr val="tx2"/>
                </a:solidFill>
                <a:latin typeface="Arial" charset="0"/>
                <a:cs typeface="B Mitra" pitchFamily="2" charset="-78"/>
              </a:rPr>
              <a:t>‌</a:t>
            </a: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گیری</a:t>
            </a:r>
            <a:r>
              <a:rPr lang="en-US" sz="2400">
                <a:solidFill>
                  <a:schemeClr val="tx2"/>
                </a:solidFill>
                <a:latin typeface="Arial" charset="0"/>
                <a:cs typeface="B Mitra" pitchFamily="2" charset="-78"/>
              </a:rPr>
              <a:t>‌</a:t>
            </a: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های مادر یا پایه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603250" y="4337050"/>
            <a:ext cx="2397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2)نمونه</a:t>
            </a:r>
            <a:r>
              <a:rPr lang="en-US" sz="2400">
                <a:solidFill>
                  <a:schemeClr val="tx2"/>
                </a:solidFill>
                <a:latin typeface="Arial" charset="0"/>
                <a:cs typeface="B Mitra" pitchFamily="2" charset="-78"/>
              </a:rPr>
              <a:t>‌</a:t>
            </a: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برداری چند درجه</a:t>
            </a:r>
            <a:r>
              <a:rPr lang="en-US" sz="2400">
                <a:solidFill>
                  <a:schemeClr val="tx2"/>
                </a:solidFill>
                <a:latin typeface="Arial" charset="0"/>
                <a:cs typeface="B Mitra" pitchFamily="2" charset="-78"/>
              </a:rPr>
              <a:t>‌</a:t>
            </a: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ای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16751" name="Text Box 15"/>
          <p:cNvSpPr txBox="1">
            <a:spLocks noChangeArrowheads="1"/>
          </p:cNvSpPr>
          <p:nvPr/>
        </p:nvSpPr>
        <p:spPr bwMode="auto">
          <a:xfrm>
            <a:off x="1401763" y="5135563"/>
            <a:ext cx="160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3)نمونه مختلط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121089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  <p:bldP spid="116741" grpId="0" animBg="1"/>
      <p:bldP spid="116742" grpId="0"/>
      <p:bldP spid="116743" grpId="0"/>
      <p:bldP spid="116744" grpId="0"/>
      <p:bldP spid="116745" grpId="0"/>
      <p:bldP spid="116746" grpId="0"/>
      <p:bldP spid="116748" grpId="0" animBg="1"/>
      <p:bldP spid="116749" grpId="0"/>
      <p:bldP spid="116750" grpId="0"/>
      <p:bldP spid="11675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1900"/>
            <a:ext cx="8229600" cy="11430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dirty="0" smtClean="0">
                <a:cs typeface="B Mitra" pitchFamily="2" charset="-78"/>
              </a:rPr>
              <a:t>نمونه</a:t>
            </a:r>
            <a:r>
              <a:rPr lang="en-US" dirty="0" smtClean="0"/>
              <a:t>‌</a:t>
            </a:r>
            <a:r>
              <a:rPr lang="fa-IR" dirty="0" smtClean="0">
                <a:cs typeface="B Mitra" pitchFamily="2" charset="-78"/>
              </a:rPr>
              <a:t>های احتمالی ساده: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79775"/>
            <a:ext cx="8229600" cy="1554163"/>
          </a:xfrm>
        </p:spPr>
        <p:txBody>
          <a:bodyPr/>
          <a:lstStyle/>
          <a:p>
            <a:pPr algn="justLow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این نمونه بر اساس این اصل انتخاب می</a:t>
            </a:r>
            <a:r>
              <a:rPr lang="fa-IR" smtClean="0"/>
              <a:t>‌</a:t>
            </a:r>
            <a:r>
              <a:rPr lang="fa-IR" smtClean="0">
                <a:cs typeface="B Mitra" pitchFamily="2" charset="-78"/>
              </a:rPr>
              <a:t>شود كه كلیه افراد جامعه مورد مطالعه متجانس بوده و مشابهت دارند یا در واقع افراد جامعه یكدست هستند.</a:t>
            </a:r>
            <a:endParaRPr lang="en-US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62402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17600"/>
            <a:ext cx="8229600" cy="11430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dirty="0" smtClean="0">
                <a:cs typeface="B Mitra" pitchFamily="2" charset="-78"/>
              </a:rPr>
              <a:t>نمونه</a:t>
            </a:r>
            <a:r>
              <a:rPr lang="en-US" dirty="0" smtClean="0"/>
              <a:t>‌</a:t>
            </a:r>
            <a:r>
              <a:rPr lang="fa-IR" dirty="0" smtClean="0">
                <a:cs typeface="B Mitra" pitchFamily="2" charset="-78"/>
              </a:rPr>
              <a:t>گیری احتمالی طبقه</a:t>
            </a:r>
            <a:r>
              <a:rPr lang="en-US" dirty="0" smtClean="0"/>
              <a:t>‌</a:t>
            </a:r>
            <a:r>
              <a:rPr lang="fa-IR" dirty="0" smtClean="0">
                <a:cs typeface="B Mitra" pitchFamily="2" charset="-78"/>
              </a:rPr>
              <a:t>بندی شده: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538" y="3402013"/>
            <a:ext cx="8069262" cy="2044700"/>
          </a:xfrm>
        </p:spPr>
        <p:txBody>
          <a:bodyPr/>
          <a:lstStyle/>
          <a:p>
            <a:pPr algn="justLow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افراد جامعه با توجه به صفات درون گروهی خود به طبقات مختلفی تقسیم می‌شوند و افراد نمونه به تناسب از بین تمامی طبقات انتخاب می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گردند.</a:t>
            </a:r>
            <a:endParaRPr lang="en-US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866067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31875"/>
            <a:ext cx="8229600" cy="11430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dirty="0" smtClean="0">
                <a:cs typeface="B Mitra" pitchFamily="2" charset="-78"/>
              </a:rPr>
              <a:t>نمونه</a:t>
            </a:r>
            <a:r>
              <a:rPr lang="en-US" dirty="0" smtClean="0"/>
              <a:t>‌</a:t>
            </a:r>
            <a:r>
              <a:rPr lang="fa-IR" dirty="0" smtClean="0">
                <a:cs typeface="B Mitra" pitchFamily="2" charset="-78"/>
              </a:rPr>
              <a:t>گیری گروهی یا خوشه</a:t>
            </a:r>
            <a:r>
              <a:rPr lang="en-US" dirty="0" smtClean="0"/>
              <a:t>‌</a:t>
            </a:r>
            <a:r>
              <a:rPr lang="fa-IR" dirty="0" smtClean="0">
                <a:cs typeface="B Mitra" pitchFamily="2" charset="-78"/>
              </a:rPr>
              <a:t>ای: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7713" y="3409950"/>
            <a:ext cx="7939087" cy="1476375"/>
          </a:xfrm>
        </p:spPr>
        <p:txBody>
          <a:bodyPr/>
          <a:lstStyle/>
          <a:p>
            <a:pPr algn="justLow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نمونه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گیری خوشه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ای عبارت است از انتخاب واحد تحلیل و به عبارتی واحد اصلی مطالعه از طریق طی چند مرحله نمونه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گیری پیوسته</a:t>
            </a:r>
            <a:r>
              <a:rPr lang="en-US" smtClean="0">
                <a:cs typeface="B Mitra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521661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46188"/>
            <a:ext cx="8229600" cy="11430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dirty="0" smtClean="0">
                <a:cs typeface="B Mitra" pitchFamily="2" charset="-78"/>
              </a:rPr>
              <a:t>نمونه</a:t>
            </a:r>
            <a:r>
              <a:rPr lang="en-US" dirty="0" smtClean="0"/>
              <a:t>‌</a:t>
            </a:r>
            <a:r>
              <a:rPr lang="fa-IR" dirty="0" smtClean="0">
                <a:cs typeface="B Mitra" pitchFamily="2" charset="-78"/>
              </a:rPr>
              <a:t>گیری مكانی: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3565525"/>
            <a:ext cx="8142287" cy="1395413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این روش بیشتر برای مطالعه پدیده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ها و ویژگی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های مكان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ها و نواحی جغرافیایی مورد استفاده قرار می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گیرد</a:t>
            </a:r>
            <a:r>
              <a:rPr lang="en-US" smtClean="0">
                <a:cs typeface="B Mitra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558856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  <p:bldP spid="12288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5076825" y="2921000"/>
            <a:ext cx="3062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نمونه</a:t>
            </a:r>
            <a:r>
              <a:rPr lang="en-US" sz="2400">
                <a:latin typeface="Arial" charset="0"/>
                <a:cs typeface="B Mitra" pitchFamily="2" charset="-78"/>
              </a:rPr>
              <a:t>‫</a:t>
            </a: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های غیر احتمالی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39269" name="AutoShape 5"/>
          <p:cNvSpPr>
            <a:spLocks/>
          </p:cNvSpPr>
          <p:nvPr/>
        </p:nvSpPr>
        <p:spPr bwMode="auto">
          <a:xfrm>
            <a:off x="4497388" y="1460500"/>
            <a:ext cx="768350" cy="3629025"/>
          </a:xfrm>
          <a:prstGeom prst="rightBrace">
            <a:avLst>
              <a:gd name="adj1" fmla="val 393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1490663" y="1208088"/>
            <a:ext cx="294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1)نمونه</a:t>
            </a:r>
            <a:r>
              <a:rPr lang="en-US" sz="2400">
                <a:latin typeface="Arial" charset="0"/>
                <a:cs typeface="B Mitra" pitchFamily="2" charset="-78"/>
              </a:rPr>
              <a:t>‫</a:t>
            </a:r>
            <a:r>
              <a:rPr lang="fa-IR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گیری سهمیه</a:t>
            </a:r>
            <a:r>
              <a:rPr lang="en-US" sz="2400">
                <a:latin typeface="Arial" charset="0"/>
                <a:cs typeface="B Mitra" pitchFamily="2" charset="-78"/>
              </a:rPr>
              <a:t>‫</a:t>
            </a:r>
            <a:r>
              <a:rPr lang="fa-IR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ای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2014538" y="2238375"/>
            <a:ext cx="2395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2)نمونه</a:t>
            </a:r>
            <a:r>
              <a:rPr lang="en-US" sz="2400">
                <a:latin typeface="Arial" charset="0"/>
                <a:cs typeface="B Mitra" pitchFamily="2" charset="-78"/>
              </a:rPr>
              <a:t>‫</a:t>
            </a:r>
            <a:r>
              <a:rPr lang="fa-IR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گیری اتفاقی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2625725" y="3622675"/>
            <a:ext cx="1768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3)نمونه وضعی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2624138" y="4837113"/>
            <a:ext cx="1800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4)نمونه موردی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094609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10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/>
      <p:bldP spid="139269" grpId="0" animBg="1"/>
      <p:bldP spid="139270" grpId="0"/>
      <p:bldP spid="139271" grpId="0"/>
      <p:bldP spid="139272" grpId="0"/>
      <p:bldP spid="13927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31863"/>
            <a:ext cx="8291264" cy="1389062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fa-IR" sz="4000" dirty="0" smtClean="0">
                <a:cs typeface="B Mitra" pitchFamily="2" charset="-78"/>
              </a:rPr>
              <a:t>دربرآورد حجم نمونه بوسیله بوسیله آماری از فرمول زیر استفاده خواهد شد:</a:t>
            </a:r>
            <a:endParaRPr lang="en-US" sz="4000" dirty="0" smtClean="0">
              <a:cs typeface="B Mitra" pitchFamily="2" charset="-78"/>
            </a:endParaRPr>
          </a:p>
        </p:txBody>
      </p:sp>
      <p:graphicFrame>
        <p:nvGraphicFramePr>
          <p:cNvPr id="143364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790575" y="2365375"/>
          <a:ext cx="2006600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Equation" r:id="rId3" imgW="583947" imgH="418918" progId="Equation.3">
                  <p:embed/>
                </p:oleObj>
              </mc:Choice>
              <mc:Fallback>
                <p:oleObj name="Equation" r:id="rId3" imgW="583947" imgH="418918" progId="Equation.3">
                  <p:embed/>
                  <p:pic>
                    <p:nvPicPr>
                      <p:cNvPr id="1433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" y="2365375"/>
                        <a:ext cx="2006600" cy="130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4730750" y="3222625"/>
            <a:ext cx="4164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 </a:t>
            </a: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اندازه متغیر در توزیع طبیعی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z=t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4803775" y="3875088"/>
            <a:ext cx="4121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درصد توزیع صفت در جامعه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=p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2538413" y="4484688"/>
            <a:ext cx="64881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درصد افرادی كه فاقد آن صفت در جامعه هستند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=q</a:t>
            </a: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100013" y="5108575"/>
            <a:ext cx="8913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تفاضل نسبت واقعی صفت در جامعه با میزان تخمین محقق برای وجود آن صفت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=d</a:t>
            </a:r>
          </a:p>
        </p:txBody>
      </p:sp>
    </p:spTree>
    <p:extLst>
      <p:ext uri="{BB962C8B-B14F-4D97-AF65-F5344CB8AC3E}">
        <p14:creationId xmlns:p14="http://schemas.microsoft.com/office/powerpoint/2010/main" val="117234393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  <p:bldP spid="143367" grpId="0"/>
      <p:bldP spid="143368" grpId="0"/>
      <p:bldP spid="143369" grpId="0"/>
      <p:bldP spid="14337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4650"/>
            <a:ext cx="82296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fa-IR" sz="6000" dirty="0" smtClean="0">
                <a:cs typeface="B Mitra" pitchFamily="2" charset="-78"/>
              </a:rPr>
              <a:t>     مثال</a:t>
            </a:r>
            <a:endParaRPr lang="en-US" sz="6000" dirty="0" smtClean="0">
              <a:cs typeface="B Mitra" pitchFamily="2" charset="-78"/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8232775" cy="4525963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z="2800" smtClean="0">
                <a:cs typeface="B Mitra" pitchFamily="2" charset="-78"/>
              </a:rPr>
              <a:t>تعداد نمونه مورد نیاز را در جامعه ای كه صفت </a:t>
            </a:r>
            <a:r>
              <a:rPr lang="en-US" sz="2800" smtClean="0">
                <a:cs typeface="B Mitra" pitchFamily="2" charset="-78"/>
              </a:rPr>
              <a:t>x</a:t>
            </a:r>
            <a:r>
              <a:rPr lang="fa-IR" sz="2800" smtClean="0">
                <a:cs typeface="B Mitra" pitchFamily="2" charset="-78"/>
              </a:rPr>
              <a:t> به نسبت 70% پراكنده است،با سطح اطمینان 95% و احتمال خطای 5%محاسبه كنید.</a:t>
            </a:r>
            <a:endParaRPr lang="en-US" sz="2800" smtClean="0">
              <a:cs typeface="B Mitra" pitchFamily="2" charset="-78"/>
            </a:endParaRPr>
          </a:p>
        </p:txBody>
      </p:sp>
      <p:graphicFrame>
        <p:nvGraphicFramePr>
          <p:cNvPr id="15053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149350" y="3851275"/>
          <a:ext cx="3808413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Equation" r:id="rId3" imgW="1371600" imgH="787400" progId="Equation.3">
                  <p:embed/>
                </p:oleObj>
              </mc:Choice>
              <mc:Fallback>
                <p:oleObj name="Equation" r:id="rId3" imgW="1371600" imgH="787400" progId="Equation.3">
                  <p:embed/>
                  <p:pic>
                    <p:nvPicPr>
                      <p:cNvPr id="150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350" y="3851275"/>
                        <a:ext cx="3808413" cy="161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4819650" y="4276725"/>
            <a:ext cx="203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     322 =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779086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  <p:bldP spid="150531" grpId="0" build="p"/>
      <p:bldP spid="15053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3225"/>
            <a:ext cx="82296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fa-IR" dirty="0" smtClean="0">
                <a:cs typeface="B Mitra" pitchFamily="2" charset="-78"/>
              </a:rPr>
              <a:t>مقیاسهای اندازه‫گیری: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4525963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			       1)مقیاسهای اسمی یا عددی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fa-IR" smtClean="0">
              <a:cs typeface="B Mitra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			       2)مقیاسهای ترتیبی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fa-IR" smtClean="0">
              <a:cs typeface="B Mitra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			       3)مقیاسهای فاصله</a:t>
            </a:r>
            <a:r>
              <a:rPr lang="en-US" smtClean="0"/>
              <a:t>‫</a:t>
            </a:r>
            <a:r>
              <a:rPr lang="fa-IR" smtClean="0">
                <a:cs typeface="B Mitra" pitchFamily="2" charset="-78"/>
              </a:rPr>
              <a:t>ای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fa-IR" smtClean="0">
              <a:cs typeface="B Mitra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			       4)مقیاسهای نسبی</a:t>
            </a:r>
            <a:endParaRPr lang="en-US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15642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/>
      <p:bldP spid="1628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357166"/>
            <a:ext cx="8786874" cy="635798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rtl="1">
              <a:buNone/>
            </a:pPr>
            <a:endParaRPr lang="fa-IR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  <a:p>
            <a:pPr algn="ctr" rtl="1">
              <a:buNone/>
            </a:pPr>
            <a:endParaRPr lang="fa-IR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48624" y="1628800"/>
            <a:ext cx="27013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b="1" dirty="0">
                <a:cs typeface="B Mitra" pitchFamily="2" charset="-78"/>
              </a:rPr>
              <a:t>هدف تحقیق علمی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2286000" y="2782668"/>
            <a:ext cx="6174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sz="2400" b="1" dirty="0">
                <a:cs typeface="B Mitra" pitchFamily="2" charset="-78"/>
              </a:rPr>
              <a:t> 1)بررسی و ارزیابی نظریه</a:t>
            </a:r>
            <a:r>
              <a:rPr lang="en-US" sz="2400" b="1" dirty="0" smtClean="0"/>
              <a:t>‌</a:t>
            </a:r>
            <a:r>
              <a:rPr lang="fa-IR" sz="2400" b="1" dirty="0" smtClean="0">
                <a:cs typeface="B Mitra" pitchFamily="2" charset="-78"/>
              </a:rPr>
              <a:t>	    </a:t>
            </a:r>
          </a:p>
          <a:p>
            <a:pPr algn="r" rtl="1">
              <a:defRPr/>
            </a:pPr>
            <a:endParaRPr lang="fa-IR" sz="2400" b="1" dirty="0">
              <a:cs typeface="B Mitra" pitchFamily="2" charset="-78"/>
            </a:endParaRPr>
          </a:p>
          <a:p>
            <a:pPr algn="r" rtl="1">
              <a:defRPr/>
            </a:pPr>
            <a:r>
              <a:rPr lang="fa-IR" sz="2400" b="1" dirty="0" smtClean="0">
                <a:cs typeface="B Mitra" pitchFamily="2" charset="-78"/>
              </a:rPr>
              <a:t> 2)به </a:t>
            </a:r>
            <a:r>
              <a:rPr lang="fa-IR" sz="2400" b="1" dirty="0">
                <a:cs typeface="B Mitra" pitchFamily="2" charset="-78"/>
              </a:rPr>
              <a:t>منظور ارائه </a:t>
            </a:r>
            <a:r>
              <a:rPr lang="fa-IR" sz="2400" b="1" dirty="0" smtClean="0">
                <a:cs typeface="B Mitra" pitchFamily="2" charset="-78"/>
              </a:rPr>
              <a:t>نظریه جدید</a:t>
            </a:r>
            <a:endParaRPr lang="fa-IR" sz="2400" b="1" dirty="0">
              <a:cs typeface="B Mitra" pitchFamily="2" charset="-78"/>
            </a:endParaRPr>
          </a:p>
          <a:p>
            <a:pPr algn="r" rtl="1">
              <a:defRPr/>
            </a:pPr>
            <a:r>
              <a:rPr lang="fa-IR" sz="2400" b="1" dirty="0">
                <a:cs typeface="B Mitra" pitchFamily="2" charset="-78"/>
              </a:rPr>
              <a:t>			   </a:t>
            </a:r>
            <a:endParaRPr lang="fa-IR" sz="2400" b="1" dirty="0" smtClean="0">
              <a:cs typeface="B Mitra" pitchFamily="2" charset="-78"/>
            </a:endParaRPr>
          </a:p>
          <a:p>
            <a:pPr algn="r" rtl="1">
              <a:defRPr/>
            </a:pPr>
            <a:r>
              <a:rPr lang="fa-IR" sz="2400" b="1" dirty="0" smtClean="0">
                <a:cs typeface="B Mitra" pitchFamily="2" charset="-78"/>
              </a:rPr>
              <a:t>  </a:t>
            </a:r>
            <a:r>
              <a:rPr lang="fa-IR" sz="2400" b="1" dirty="0">
                <a:cs typeface="B Mitra" pitchFamily="2" charset="-78"/>
              </a:rPr>
              <a:t>3)برای حل مشکل</a:t>
            </a:r>
            <a:endParaRPr lang="en-US" sz="2400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fa-IR" dirty="0" smtClean="0">
                <a:cs typeface="B Mitra" pitchFamily="2" charset="-78"/>
              </a:rPr>
              <a:t>انواع طیف: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fa-IR" smtClean="0">
              <a:cs typeface="B Mitra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fa-IR" smtClean="0">
              <a:cs typeface="B Mitra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	1)بوگاردوس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fa-IR" smtClean="0">
              <a:cs typeface="B Mitra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					2)لیكرت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fa-IR" smtClean="0">
              <a:cs typeface="B Mitra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								3)گاتمن</a:t>
            </a:r>
            <a:endParaRPr lang="en-US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707896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/>
      <p:bldP spid="16793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71" name="Line 11"/>
          <p:cNvSpPr>
            <a:spLocks noChangeShapeType="1"/>
          </p:cNvSpPr>
          <p:nvPr/>
        </p:nvSpPr>
        <p:spPr bwMode="auto">
          <a:xfrm>
            <a:off x="682625" y="5059363"/>
            <a:ext cx="760571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fa-IR" dirty="0" smtClean="0">
                <a:cs typeface="B Mitra" pitchFamily="2" charset="-78"/>
              </a:rPr>
              <a:t>طیف بوگاردوس: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1981200"/>
            <a:ext cx="8128000" cy="4114800"/>
          </a:xfrm>
        </p:spPr>
        <p:txBody>
          <a:bodyPr/>
          <a:lstStyle/>
          <a:p>
            <a:pPr algn="justLow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در این طیف سه وضعیت با هفت درجه وجود دارد كه فرد می‌تواند تمایل یا عدم تمایل خود را نسبت به فرد یا موضوعی در یكی از درجات طیف مشخص كند.</a:t>
            </a:r>
            <a:endParaRPr lang="en-US" smtClean="0">
              <a:cs typeface="B Mitra" pitchFamily="2" charset="-78"/>
            </a:endParaRPr>
          </a:p>
        </p:txBody>
      </p:sp>
      <p:sp>
        <p:nvSpPr>
          <p:cNvPr id="168964" name="Oval 4"/>
          <p:cNvSpPr>
            <a:spLocks noChangeArrowheads="1"/>
          </p:cNvSpPr>
          <p:nvPr/>
        </p:nvSpPr>
        <p:spPr bwMode="auto">
          <a:xfrm>
            <a:off x="671513" y="5019675"/>
            <a:ext cx="90487" cy="904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168965" name="Oval 5"/>
          <p:cNvSpPr>
            <a:spLocks noChangeArrowheads="1"/>
          </p:cNvSpPr>
          <p:nvPr/>
        </p:nvSpPr>
        <p:spPr bwMode="auto">
          <a:xfrm>
            <a:off x="1958975" y="5021263"/>
            <a:ext cx="90488" cy="90487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168966" name="Oval 6"/>
          <p:cNvSpPr>
            <a:spLocks noChangeArrowheads="1"/>
          </p:cNvSpPr>
          <p:nvPr/>
        </p:nvSpPr>
        <p:spPr bwMode="auto">
          <a:xfrm>
            <a:off x="3346450" y="5008563"/>
            <a:ext cx="90488" cy="90487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168967" name="Oval 7"/>
          <p:cNvSpPr>
            <a:spLocks noChangeArrowheads="1"/>
          </p:cNvSpPr>
          <p:nvPr/>
        </p:nvSpPr>
        <p:spPr bwMode="auto">
          <a:xfrm>
            <a:off x="4591050" y="5010150"/>
            <a:ext cx="90488" cy="904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168968" name="Oval 8"/>
          <p:cNvSpPr>
            <a:spLocks noChangeArrowheads="1"/>
          </p:cNvSpPr>
          <p:nvPr/>
        </p:nvSpPr>
        <p:spPr bwMode="auto">
          <a:xfrm>
            <a:off x="5907088" y="5011738"/>
            <a:ext cx="90487" cy="90487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168969" name="Oval 9"/>
          <p:cNvSpPr>
            <a:spLocks noChangeArrowheads="1"/>
          </p:cNvSpPr>
          <p:nvPr/>
        </p:nvSpPr>
        <p:spPr bwMode="auto">
          <a:xfrm>
            <a:off x="7108825" y="5013325"/>
            <a:ext cx="90488" cy="904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168970" name="Oval 10"/>
          <p:cNvSpPr>
            <a:spLocks noChangeArrowheads="1"/>
          </p:cNvSpPr>
          <p:nvPr/>
        </p:nvSpPr>
        <p:spPr bwMode="auto">
          <a:xfrm>
            <a:off x="8196263" y="5014913"/>
            <a:ext cx="90487" cy="90487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168972" name="Text Box 12"/>
          <p:cNvSpPr txBox="1">
            <a:spLocks noChangeArrowheads="1"/>
          </p:cNvSpPr>
          <p:nvPr/>
        </p:nvSpPr>
        <p:spPr bwMode="auto">
          <a:xfrm>
            <a:off x="160338" y="4191000"/>
            <a:ext cx="1116012" cy="8540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تمایل كامل</a:t>
            </a:r>
          </a:p>
          <a:p>
            <a:pPr algn="ctr" rtl="1">
              <a:spcBef>
                <a:spcPct val="50000"/>
              </a:spcBef>
              <a:defRPr/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(پذیرش)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68973" name="Text Box 13"/>
          <p:cNvSpPr txBox="1">
            <a:spLocks noChangeArrowheads="1"/>
          </p:cNvSpPr>
          <p:nvPr/>
        </p:nvSpPr>
        <p:spPr bwMode="auto">
          <a:xfrm>
            <a:off x="3582988" y="4235450"/>
            <a:ext cx="1581150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تمایل متوسط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68974" name="Text Box 14"/>
          <p:cNvSpPr txBox="1">
            <a:spLocks noChangeArrowheads="1"/>
          </p:cNvSpPr>
          <p:nvPr/>
        </p:nvSpPr>
        <p:spPr bwMode="auto">
          <a:xfrm>
            <a:off x="7435850" y="4232275"/>
            <a:ext cx="1466850" cy="8540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عدم تمایل</a:t>
            </a:r>
          </a:p>
          <a:p>
            <a:pPr algn="ctr" rtl="1">
              <a:spcBef>
                <a:spcPct val="50000"/>
              </a:spcBef>
              <a:defRPr/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(انزجار)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220797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6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6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  <p:bldP spid="168964" grpId="0" animBg="1"/>
      <p:bldP spid="168965" grpId="0" animBg="1"/>
      <p:bldP spid="168966" grpId="0" animBg="1"/>
      <p:bldP spid="168967" grpId="0" animBg="1"/>
      <p:bldP spid="168968" grpId="0" animBg="1"/>
      <p:bldP spid="168969" grpId="0" animBg="1"/>
      <p:bldP spid="168970" grpId="0" animBg="1"/>
      <p:bldP spid="168972" grpId="0"/>
      <p:bldP spid="168973" grpId="0"/>
      <p:bldP spid="16897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fa-IR" dirty="0" smtClean="0">
                <a:cs typeface="B Mitra" pitchFamily="2" charset="-78"/>
              </a:rPr>
              <a:t>طیف لیكرت: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9313" y="1981200"/>
            <a:ext cx="7837487" cy="4114800"/>
          </a:xfrm>
        </p:spPr>
        <p:txBody>
          <a:bodyPr/>
          <a:lstStyle/>
          <a:p>
            <a:pPr algn="justLow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این طیف از پنج قسمت مساوی تشكیل شده و محقق متناسب با موضوع تحقیق تعدادی گویه در اختیار پاسخگو قرار می‫</a:t>
            </a:r>
            <a:r>
              <a:rPr lang="en-US" smtClean="0"/>
              <a:t>‫</a:t>
            </a:r>
            <a:r>
              <a:rPr lang="fa-IR" smtClean="0">
                <a:cs typeface="B Mitra" pitchFamily="2" charset="-78"/>
              </a:rPr>
              <a:t>دهد تا گرایش خود را درباره آن مشخص نماید.</a:t>
            </a:r>
            <a:endParaRPr lang="en-US" smtClean="0">
              <a:cs typeface="B Mitra" pitchFamily="2" charset="-78"/>
            </a:endParaRPr>
          </a:p>
        </p:txBody>
      </p:sp>
      <p:sp>
        <p:nvSpPr>
          <p:cNvPr id="169988" name="Oval 4"/>
          <p:cNvSpPr>
            <a:spLocks noChangeArrowheads="1"/>
          </p:cNvSpPr>
          <p:nvPr/>
        </p:nvSpPr>
        <p:spPr bwMode="auto">
          <a:xfrm>
            <a:off x="782638" y="5311775"/>
            <a:ext cx="160337" cy="16033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169989" name="Oval 5"/>
          <p:cNvSpPr>
            <a:spLocks noChangeArrowheads="1"/>
          </p:cNvSpPr>
          <p:nvPr/>
        </p:nvSpPr>
        <p:spPr bwMode="auto">
          <a:xfrm>
            <a:off x="2638425" y="5310188"/>
            <a:ext cx="160338" cy="160337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169990" name="Oval 6"/>
          <p:cNvSpPr>
            <a:spLocks noChangeArrowheads="1"/>
          </p:cNvSpPr>
          <p:nvPr/>
        </p:nvSpPr>
        <p:spPr bwMode="auto">
          <a:xfrm>
            <a:off x="4375150" y="5307013"/>
            <a:ext cx="160338" cy="160337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169991" name="Oval 7"/>
          <p:cNvSpPr>
            <a:spLocks noChangeArrowheads="1"/>
          </p:cNvSpPr>
          <p:nvPr/>
        </p:nvSpPr>
        <p:spPr bwMode="auto">
          <a:xfrm>
            <a:off x="6276975" y="5307013"/>
            <a:ext cx="160338" cy="160337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144392" name="Oval 8"/>
          <p:cNvSpPr>
            <a:spLocks noChangeArrowheads="1"/>
          </p:cNvSpPr>
          <p:nvPr/>
        </p:nvSpPr>
        <p:spPr bwMode="auto">
          <a:xfrm>
            <a:off x="8504238" y="5303838"/>
            <a:ext cx="160337" cy="160337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169993" name="Line 9"/>
          <p:cNvSpPr>
            <a:spLocks noChangeShapeType="1"/>
          </p:cNvSpPr>
          <p:nvPr/>
        </p:nvSpPr>
        <p:spPr bwMode="auto">
          <a:xfrm>
            <a:off x="782638" y="5387975"/>
            <a:ext cx="78676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94" name="Text Box 10"/>
          <p:cNvSpPr txBox="1">
            <a:spLocks noChangeArrowheads="1"/>
          </p:cNvSpPr>
          <p:nvPr/>
        </p:nvSpPr>
        <p:spPr bwMode="auto">
          <a:xfrm>
            <a:off x="0" y="4789488"/>
            <a:ext cx="153828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كاملا مخالف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69995" name="Text Box 11"/>
          <p:cNvSpPr txBox="1">
            <a:spLocks noChangeArrowheads="1"/>
          </p:cNvSpPr>
          <p:nvPr/>
        </p:nvSpPr>
        <p:spPr bwMode="auto">
          <a:xfrm>
            <a:off x="2193925" y="4762500"/>
            <a:ext cx="9144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مخالفم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69996" name="Text Box 12"/>
          <p:cNvSpPr txBox="1">
            <a:spLocks noChangeArrowheads="1"/>
          </p:cNvSpPr>
          <p:nvPr/>
        </p:nvSpPr>
        <p:spPr bwMode="auto">
          <a:xfrm>
            <a:off x="3995738" y="4745038"/>
            <a:ext cx="7826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بی نظر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69997" name="Text Box 13"/>
          <p:cNvSpPr txBox="1">
            <a:spLocks noChangeArrowheads="1"/>
          </p:cNvSpPr>
          <p:nvPr/>
        </p:nvSpPr>
        <p:spPr bwMode="auto">
          <a:xfrm>
            <a:off x="6035675" y="4745038"/>
            <a:ext cx="6985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موافق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69998" name="Text Box 14"/>
          <p:cNvSpPr txBox="1">
            <a:spLocks noChangeArrowheads="1"/>
          </p:cNvSpPr>
          <p:nvPr/>
        </p:nvSpPr>
        <p:spPr bwMode="auto">
          <a:xfrm>
            <a:off x="7081838" y="4745038"/>
            <a:ext cx="173037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كاملا موافق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010086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6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6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1" dur="5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4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  <p:bldP spid="169988" grpId="0" animBg="1"/>
      <p:bldP spid="169989" grpId="0" animBg="1"/>
      <p:bldP spid="169990" grpId="0" animBg="1"/>
      <p:bldP spid="169991" grpId="0" animBg="1"/>
      <p:bldP spid="169994" grpId="0"/>
      <p:bldP spid="169995" grpId="0"/>
      <p:bldP spid="169996" grpId="0"/>
      <p:bldP spid="169997" grpId="0"/>
      <p:bldP spid="16999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89000"/>
            <a:ext cx="8229600" cy="11430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dirty="0" smtClean="0">
                <a:cs typeface="B Mitra" pitchFamily="2" charset="-78"/>
              </a:rPr>
              <a:t>طیف گاتمن: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00388"/>
            <a:ext cx="8229600" cy="1474787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این طیف محقق را قادر می</a:t>
            </a:r>
            <a:r>
              <a:rPr lang="en-US" smtClean="0"/>
              <a:t>‫</a:t>
            </a:r>
            <a:r>
              <a:rPr lang="fa-IR" smtClean="0">
                <a:cs typeface="B Mitra" pitchFamily="2" charset="-78"/>
              </a:rPr>
              <a:t>سازد كه از روی نمره پاسخگو با دقت و با حداكثر ده درصد خطا در كل نمونه، بتواند عبارات مورد تایید پاسخگو را دریابد.</a:t>
            </a:r>
            <a:endParaRPr lang="en-US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460948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/>
      <p:bldP spid="17203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7575"/>
            <a:ext cx="8229600" cy="11430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dirty="0" smtClean="0">
                <a:cs typeface="B Mitra" pitchFamily="2" charset="-78"/>
              </a:rPr>
              <a:t>روایی ابزار سنجش: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41675"/>
            <a:ext cx="8229600" cy="1223963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منظور از روایی این است كه محتوای ابزار یا سوالات مندرج در ابزار دقیقا متغیرها و موضوع مورد مطالعه را بسنجد.</a:t>
            </a:r>
            <a:endParaRPr lang="en-US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688352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/>
      <p:bldP spid="17408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89025"/>
            <a:ext cx="82296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fa-IR" dirty="0" smtClean="0">
                <a:cs typeface="B Mitra" pitchFamily="2" charset="-78"/>
              </a:rPr>
              <a:t>پایایی ابزار سنجش: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54375"/>
            <a:ext cx="8229600" cy="1897063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عبارتست از اینكه اگر یك وسیله اندازه</a:t>
            </a:r>
            <a:r>
              <a:rPr lang="en-US" smtClean="0"/>
              <a:t>‫</a:t>
            </a:r>
            <a:r>
              <a:rPr lang="fa-IR" smtClean="0">
                <a:cs typeface="B Mitra" pitchFamily="2" charset="-78"/>
              </a:rPr>
              <a:t>گیری كه برای سنجش متغیر و صفتی ساخته شده در شرایط مشابه در زمان یا مكان دیگر مورد استفاده قرار گیرد نتایج مشابهی از آن حاصل شود.</a:t>
            </a:r>
            <a:endParaRPr lang="en-US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823256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/>
      <p:bldP spid="175107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03325"/>
            <a:ext cx="82296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fa-IR" dirty="0" smtClean="0">
                <a:cs typeface="B Mitra" pitchFamily="2" charset="-78"/>
              </a:rPr>
              <a:t>روشهای میدانی: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9488" y="3292475"/>
            <a:ext cx="7707312" cy="1924050"/>
          </a:xfrm>
        </p:spPr>
        <p:txBody>
          <a:bodyPr/>
          <a:lstStyle/>
          <a:p>
            <a:pPr algn="justLow" rtl="1" eaLnBrk="1" hangingPunct="1">
              <a:buFont typeface="Wingdings" panose="05000000000000000000" pitchFamily="2" charset="2"/>
              <a:buNone/>
              <a:defRPr/>
            </a:pPr>
            <a:r>
              <a:rPr lang="fa-IR" dirty="0" smtClean="0">
                <a:cs typeface="B Mitra" pitchFamily="2" charset="-78"/>
              </a:rPr>
              <a:t>به روشهایی اطلاق می‫شود که محقق برای گردآوری اطلاعات ناگزیر است به محیط بیرون برود و با مراجعه به افراد یا محیط، اطلاعات مورد نظر خود را گردآوری کند. مانندمصاحبه</a:t>
            </a:r>
          </a:p>
          <a:p>
            <a:pPr algn="justLow" rtl="1" eaLnBrk="1" hangingPunct="1">
              <a:buFont typeface="Wingdings" panose="05000000000000000000" pitchFamily="2" charset="2"/>
              <a:buNone/>
              <a:defRPr/>
            </a:pPr>
            <a:endParaRPr lang="en-US" dirty="0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82108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/>
      <p:bldP spid="19456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6200"/>
            <a:ext cx="8229600" cy="11430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dirty="0" smtClean="0">
                <a:cs typeface="B Mitra" pitchFamily="2" charset="-78"/>
              </a:rPr>
              <a:t>مصاحبه: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57563"/>
            <a:ext cx="8229600" cy="1093787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روشی است که اطلاعات مورد نیاز تحقیق از طریق ارتباط مستقیم بین پرسشگر یا محقق با پاسخگو گردآوری می‫شود.</a:t>
            </a:r>
            <a:endParaRPr lang="en-US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033221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/>
      <p:bldP spid="214019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3250"/>
            <a:ext cx="8229600" cy="11430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dirty="0" smtClean="0">
                <a:cs typeface="B Mitra" pitchFamily="2" charset="-78"/>
              </a:rPr>
              <a:t>شیوه تجزیه و تحلیل کمی: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5963"/>
            <a:ext cx="8229600" cy="4525962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en-US" dirty="0" smtClean="0">
              <a:cs typeface="B Mitra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en-US" dirty="0" smtClean="0">
              <a:cs typeface="B Mitra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cs typeface="B Mitra" pitchFamily="2" charset="-78"/>
              </a:rPr>
              <a:t>		    </a:t>
            </a:r>
            <a:r>
              <a:rPr lang="fa-IR" dirty="0" smtClean="0">
                <a:cs typeface="B Mitra" pitchFamily="2" charset="-78"/>
              </a:rPr>
              <a:t>1)تجزیه و تحلیل با استفاده از آمار توصیفی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en-US" dirty="0" smtClean="0">
              <a:cs typeface="B Mitra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cs typeface="B Mitra" pitchFamily="2" charset="-78"/>
              </a:rPr>
              <a:t>		    </a:t>
            </a:r>
            <a:r>
              <a:rPr lang="fa-IR" dirty="0" smtClean="0">
                <a:cs typeface="B Mitra" pitchFamily="2" charset="-78"/>
              </a:rPr>
              <a:t>2)تجزیه و تحلیل با استفاده از آمار استنباطی</a:t>
            </a:r>
            <a:endParaRPr lang="en-US" dirty="0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567540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6" grpId="0"/>
      <p:bldP spid="23654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fa-IR" dirty="0" smtClean="0">
                <a:cs typeface="B Mitra" pitchFamily="2" charset="-78"/>
              </a:rPr>
              <a:t>آمار توصیفی: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5888"/>
            <a:ext cx="8229600" cy="5033962"/>
          </a:xfrm>
        </p:spPr>
        <p:txBody>
          <a:bodyPr/>
          <a:lstStyle/>
          <a:p>
            <a:pPr marL="609600" indent="-609600"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smtClean="0">
              <a:cs typeface="B Mitra" pitchFamily="2" charset="-78"/>
            </a:endParaRPr>
          </a:p>
          <a:p>
            <a:pPr marL="609600" indent="-609600"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smtClean="0">
                <a:cs typeface="B Mitra" pitchFamily="2" charset="-78"/>
              </a:rPr>
              <a:t>	</a:t>
            </a:r>
            <a:r>
              <a:rPr lang="fa-IR" sz="2800" smtClean="0">
                <a:cs typeface="B Mitra" pitchFamily="2" charset="-78"/>
              </a:rPr>
              <a:t>مفاهیمی از قبیل</a:t>
            </a:r>
            <a:r>
              <a:rPr lang="en-US" sz="2800" smtClean="0">
                <a:cs typeface="B Mitra" pitchFamily="2" charset="-78"/>
              </a:rPr>
              <a:t>:</a:t>
            </a:r>
            <a:endParaRPr lang="fa-IR" sz="2800" smtClean="0">
              <a:cs typeface="B Mitra" pitchFamily="2" charset="-78"/>
            </a:endParaRPr>
          </a:p>
          <a:p>
            <a:pPr marL="609600" indent="-609600"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smtClean="0">
              <a:cs typeface="B Mitra" pitchFamily="2" charset="-78"/>
            </a:endParaRPr>
          </a:p>
          <a:p>
            <a:pPr marL="609600" indent="-609600"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smtClean="0">
                <a:cs typeface="B Mitra" pitchFamily="2" charset="-78"/>
              </a:rPr>
              <a:t>				</a:t>
            </a:r>
            <a:r>
              <a:rPr lang="fa-IR" sz="2800" smtClean="0">
                <a:cs typeface="B Mitra" pitchFamily="2" charset="-78"/>
              </a:rPr>
              <a:t>1)جدول توزیع فراوانی و نسبتهای توزیع.</a:t>
            </a:r>
          </a:p>
          <a:p>
            <a:pPr marL="609600" indent="-609600"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smtClean="0">
                <a:cs typeface="B Mitra" pitchFamily="2" charset="-78"/>
              </a:rPr>
              <a:t>	</a:t>
            </a:r>
          </a:p>
          <a:p>
            <a:pPr marL="609600" indent="-609600"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smtClean="0">
                <a:cs typeface="B Mitra" pitchFamily="2" charset="-78"/>
              </a:rPr>
              <a:t>				</a:t>
            </a:r>
            <a:r>
              <a:rPr lang="fa-IR" sz="2800" smtClean="0">
                <a:cs typeface="B Mitra" pitchFamily="2" charset="-78"/>
              </a:rPr>
              <a:t>2)نمایش هندسی و تصویری توزیع.</a:t>
            </a:r>
          </a:p>
          <a:p>
            <a:pPr marL="609600" indent="-609600"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smtClean="0">
              <a:cs typeface="B Mitra" pitchFamily="2" charset="-78"/>
            </a:endParaRPr>
          </a:p>
          <a:p>
            <a:pPr marL="609600" indent="-609600"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smtClean="0">
                <a:cs typeface="B Mitra" pitchFamily="2" charset="-78"/>
              </a:rPr>
              <a:t>				</a:t>
            </a:r>
            <a:r>
              <a:rPr lang="fa-IR" sz="2800" smtClean="0">
                <a:cs typeface="B Mitra" pitchFamily="2" charset="-78"/>
              </a:rPr>
              <a:t>3)اندازه‫های گرایش به مرکز.</a:t>
            </a:r>
          </a:p>
          <a:p>
            <a:pPr marL="609600" indent="-609600"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smtClean="0">
              <a:cs typeface="B Mitra" pitchFamily="2" charset="-78"/>
            </a:endParaRPr>
          </a:p>
          <a:p>
            <a:pPr marL="609600" indent="-609600"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smtClean="0">
                <a:cs typeface="B Mitra" pitchFamily="2" charset="-78"/>
              </a:rPr>
              <a:t>				</a:t>
            </a:r>
            <a:r>
              <a:rPr lang="fa-IR" sz="2800" smtClean="0">
                <a:cs typeface="B Mitra" pitchFamily="2" charset="-78"/>
              </a:rPr>
              <a:t>4)اندازه‫های پراکندگی</a:t>
            </a:r>
            <a:r>
              <a:rPr lang="en-US" sz="2800" smtClean="0">
                <a:cs typeface="B Mitra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455433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8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8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8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8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/>
      <p:bldP spid="2385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fa-IR" smtClean="0">
                <a:cs typeface="B Mitra" pitchFamily="2" charset="-78"/>
              </a:rPr>
              <a:t>ویژگی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ها و قواعد تحقیق علمی:</a:t>
            </a:r>
            <a:endParaRPr lang="en-US" smtClean="0">
              <a:cs typeface="B Mitra" pitchFamily="2" charset="-78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dirty="0" smtClean="0">
                <a:cs typeface="B Mitra" pitchFamily="2" charset="-78"/>
              </a:rPr>
              <a:t>5)واقعی بودن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dirty="0" smtClean="0">
                <a:cs typeface="B Mitra" pitchFamily="2" charset="-78"/>
              </a:rPr>
              <a:t>6)نیاز به مدیریت واحد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dirty="0" smtClean="0">
                <a:cs typeface="B Mitra" pitchFamily="2" charset="-78"/>
              </a:rPr>
              <a:t>7)رعایت اصل بیطرفی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dirty="0" smtClean="0">
                <a:cs typeface="B Mitra" pitchFamily="2" charset="-78"/>
              </a:rPr>
              <a:t>8)کوششی بودن تحقیق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en-US" dirty="0" smtClean="0">
              <a:cs typeface="B Mitra" pitchFamily="2" charset="-78"/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dirty="0" smtClean="0">
                <a:cs typeface="B Mitra" pitchFamily="2" charset="-78"/>
              </a:rPr>
              <a:t>1)قابلیت بررسی داشتن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dirty="0" smtClean="0">
                <a:cs typeface="B Mitra" pitchFamily="2" charset="-78"/>
              </a:rPr>
              <a:t>2)نظم داشتن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dirty="0" smtClean="0">
                <a:cs typeface="B Mitra" pitchFamily="2" charset="-78"/>
              </a:rPr>
              <a:t>3)قابلیت تعمیم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dirty="0" smtClean="0">
                <a:cs typeface="B Mitra" pitchFamily="2" charset="-78"/>
              </a:rPr>
              <a:t>4)دقت طلبی</a:t>
            </a:r>
            <a:endParaRPr lang="en-US" dirty="0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459009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74738"/>
            <a:ext cx="8229600" cy="11430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dirty="0" smtClean="0">
                <a:cs typeface="B Mitra" pitchFamily="2" charset="-78"/>
              </a:rPr>
              <a:t>تجزیه و تحلیل با استفاده از آمار استنباطی: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2943225"/>
            <a:ext cx="8462962" cy="2101850"/>
          </a:xfrm>
        </p:spPr>
        <p:txBody>
          <a:bodyPr/>
          <a:lstStyle/>
          <a:p>
            <a:pPr algn="justLow" rtl="1" eaLnBrk="1" hangingPunct="1">
              <a:buFont typeface="Wingdings" panose="05000000000000000000" pitchFamily="2" charset="2"/>
              <a:buNone/>
              <a:defRPr/>
            </a:pPr>
            <a:r>
              <a:rPr lang="fa-IR" dirty="0" smtClean="0">
                <a:cs typeface="B Mitra" pitchFamily="2" charset="-78"/>
              </a:rPr>
              <a:t>همواره نظر بر این است که نتایج حاصل از مطالعه گروه کوچکی به نام نمونه چگونه به گروه بزرگتری به نام جامعه تعمیم داده می‫شود.ازاین نوع آمار می توان بهره برد</a:t>
            </a:r>
            <a:endParaRPr lang="en-US" dirty="0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320131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/>
      <p:bldP spid="270339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6925"/>
            <a:ext cx="8229600" cy="11430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dirty="0" smtClean="0">
                <a:cs typeface="B Mitra" pitchFamily="2" charset="-78"/>
              </a:rPr>
              <a:t>آزمون</a:t>
            </a:r>
            <a:r>
              <a:rPr lang="en-US" dirty="0" smtClean="0">
                <a:cs typeface="B Mitra" pitchFamily="2" charset="-78"/>
              </a:rPr>
              <a:t>‌</a:t>
            </a:r>
            <a:r>
              <a:rPr lang="fa-IR" dirty="0" smtClean="0">
                <a:cs typeface="B Mitra" pitchFamily="2" charset="-78"/>
              </a:rPr>
              <a:t>های آماری شامل: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82913"/>
            <a:ext cx="8229600" cy="2743200"/>
          </a:xfrm>
        </p:spPr>
        <p:txBody>
          <a:bodyPr/>
          <a:lstStyle/>
          <a:p>
            <a:pPr algn="ct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1)آزمون</a:t>
            </a:r>
            <a:r>
              <a:rPr lang="en-US" smtClean="0">
                <a:cs typeface="B Mitra" pitchFamily="2" charset="-78"/>
              </a:rPr>
              <a:t>‌</a:t>
            </a:r>
            <a:r>
              <a:rPr lang="fa-IR" smtClean="0">
                <a:cs typeface="B Mitra" pitchFamily="2" charset="-78"/>
              </a:rPr>
              <a:t>های همبستگی.</a:t>
            </a:r>
          </a:p>
          <a:p>
            <a:pPr algn="ctr" rtl="1" eaLnBrk="1" hangingPunct="1">
              <a:buFont typeface="Wingdings" panose="05000000000000000000" pitchFamily="2" charset="2"/>
              <a:buNone/>
              <a:defRPr/>
            </a:pPr>
            <a:endParaRPr lang="fa-IR" smtClean="0">
              <a:cs typeface="B Mitra" pitchFamily="2" charset="-78"/>
            </a:endParaRPr>
          </a:p>
          <a:p>
            <a:pPr algn="ct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2)خی 2.</a:t>
            </a:r>
          </a:p>
          <a:p>
            <a:pPr algn="ctr" rtl="1" eaLnBrk="1" hangingPunct="1">
              <a:buFont typeface="Wingdings" panose="05000000000000000000" pitchFamily="2" charset="2"/>
              <a:buNone/>
              <a:defRPr/>
            </a:pPr>
            <a:endParaRPr lang="fa-IR" smtClean="0">
              <a:cs typeface="B Mitra" pitchFamily="2" charset="-78"/>
            </a:endParaRPr>
          </a:p>
          <a:p>
            <a:pPr algn="ct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3)آزمون</a:t>
            </a:r>
            <a:r>
              <a:rPr lang="en-US" smtClean="0">
                <a:cs typeface="B Mitra" pitchFamily="2" charset="-78"/>
              </a:rPr>
              <a:t>‌</a:t>
            </a:r>
            <a:r>
              <a:rPr lang="fa-IR" smtClean="0">
                <a:cs typeface="B Mitra" pitchFamily="2" charset="-78"/>
              </a:rPr>
              <a:t>های </a:t>
            </a:r>
            <a:r>
              <a:rPr lang="en-US" smtClean="0">
                <a:cs typeface="B Mitra" pitchFamily="2" charset="-78"/>
              </a:rPr>
              <a:t>T</a:t>
            </a:r>
            <a:r>
              <a:rPr lang="fa-IR" smtClean="0">
                <a:cs typeface="B Mitra" pitchFamily="2" charset="-78"/>
              </a:rPr>
              <a:t> و</a:t>
            </a:r>
            <a:r>
              <a:rPr lang="en-US" smtClean="0">
                <a:cs typeface="B Mitra" pitchFamily="2" charset="-78"/>
              </a:rPr>
              <a:t>F</a:t>
            </a:r>
            <a:r>
              <a:rPr lang="fa-IR" smtClean="0">
                <a:cs typeface="B Mitra" pitchFamily="2" charset="-78"/>
              </a:rPr>
              <a:t>. </a:t>
            </a:r>
            <a:endParaRPr lang="en-US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056251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2" grpId="0"/>
      <p:bldP spid="31744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1900"/>
            <a:ext cx="8229600" cy="11430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dirty="0" smtClean="0">
                <a:cs typeface="B Mitra" pitchFamily="2" charset="-78"/>
              </a:rPr>
              <a:t>رگرسیون: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750" y="3214688"/>
            <a:ext cx="7735888" cy="1212850"/>
          </a:xfrm>
        </p:spPr>
        <p:txBody>
          <a:bodyPr/>
          <a:lstStyle/>
          <a:p>
            <a:pPr algn="justLow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کاربرد یک متغیر برای عمل پیش</a:t>
            </a:r>
            <a:r>
              <a:rPr lang="en-US" smtClean="0">
                <a:cs typeface="B Mitra" pitchFamily="2" charset="-78"/>
              </a:rPr>
              <a:t>‌</a:t>
            </a:r>
            <a:r>
              <a:rPr lang="fa-IR" smtClean="0">
                <a:cs typeface="B Mitra" pitchFamily="2" charset="-78"/>
              </a:rPr>
              <a:t>بینی در خصوص متغیر دیگر را رگرسیون گویند.</a:t>
            </a:r>
            <a:endParaRPr lang="en-US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71022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2" grpId="0"/>
      <p:bldP spid="29696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>
              <a:defRPr/>
            </a:pPr>
            <a:r>
              <a:rPr lang="fa-IR" smtClean="0">
                <a:cs typeface="B Mitra" pitchFamily="2" charset="-78"/>
              </a:rPr>
              <a:t>فرمول رگرسیون:</a:t>
            </a:r>
            <a:endParaRPr lang="en-US" smtClean="0">
              <a:cs typeface="B Mitra" pitchFamily="2" charset="-78"/>
            </a:endParaRPr>
          </a:p>
        </p:txBody>
      </p:sp>
      <p:graphicFrame>
        <p:nvGraphicFramePr>
          <p:cNvPr id="29901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195513" y="2208213"/>
          <a:ext cx="4900612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3" imgW="698197" imgH="203112" progId="Equation.3">
                  <p:embed/>
                </p:oleObj>
              </mc:Choice>
              <mc:Fallback>
                <p:oleObj name="Equation" r:id="rId3" imgW="698197" imgH="203112" progId="Equation.3">
                  <p:embed/>
                  <p:pic>
                    <p:nvPicPr>
                      <p:cNvPr id="2990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208213"/>
                        <a:ext cx="4900612" cy="129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9014" name="Text Box 6"/>
          <p:cNvSpPr txBox="1">
            <a:spLocks noChangeArrowheads="1"/>
          </p:cNvSpPr>
          <p:nvPr/>
        </p:nvSpPr>
        <p:spPr bwMode="auto">
          <a:xfrm>
            <a:off x="3497263" y="4330700"/>
            <a:ext cx="4456112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=X</a:t>
            </a: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مقادیر مستقل.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99015" name="Text Box 7"/>
          <p:cNvSpPr txBox="1">
            <a:spLocks noChangeArrowheads="1"/>
          </p:cNvSpPr>
          <p:nvPr/>
        </p:nvSpPr>
        <p:spPr bwMode="auto">
          <a:xfrm>
            <a:off x="5268913" y="4927600"/>
            <a:ext cx="296068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=مقادیر متغیر تابع و وابسته.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y</a:t>
            </a:r>
          </a:p>
        </p:txBody>
      </p:sp>
      <p:sp>
        <p:nvSpPr>
          <p:cNvPr id="299016" name="Text Box 8"/>
          <p:cNvSpPr txBox="1">
            <a:spLocks noChangeArrowheads="1"/>
          </p:cNvSpPr>
          <p:nvPr/>
        </p:nvSpPr>
        <p:spPr bwMode="auto">
          <a:xfrm>
            <a:off x="5980113" y="5638800"/>
            <a:ext cx="2278062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.</a:t>
            </a: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=ضرایبی هستند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a,b</a:t>
            </a:r>
          </a:p>
        </p:txBody>
      </p:sp>
    </p:spTree>
    <p:extLst>
      <p:ext uri="{BB962C8B-B14F-4D97-AF65-F5344CB8AC3E}">
        <p14:creationId xmlns:p14="http://schemas.microsoft.com/office/powerpoint/2010/main" val="328100645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9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29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29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0" grpId="0"/>
      <p:bldP spid="299014" grpId="0"/>
      <p:bldP spid="299015" grpId="0"/>
      <p:bldP spid="29901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1888"/>
            <a:ext cx="8229600" cy="11430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sz="4000" dirty="0" smtClean="0">
                <a:cs typeface="B Mitra" pitchFamily="2" charset="-78"/>
              </a:rPr>
              <a:t>در رابطه با تحقیقات علی و تجربی محقق از روش:</a:t>
            </a:r>
            <a:endParaRPr lang="en-US" sz="4000" dirty="0" smtClean="0">
              <a:cs typeface="B Mitra" pitchFamily="2" charset="-78"/>
            </a:endParaRP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419475"/>
            <a:ext cx="8229600" cy="1081088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محقق از آزمون </a:t>
            </a:r>
            <a:r>
              <a:rPr lang="en-US" smtClean="0">
                <a:cs typeface="B Mitra" pitchFamily="2" charset="-78"/>
              </a:rPr>
              <a:t>T</a:t>
            </a:r>
            <a:r>
              <a:rPr lang="fa-IR" smtClean="0">
                <a:cs typeface="B Mitra" pitchFamily="2" charset="-78"/>
              </a:rPr>
              <a:t> و</a:t>
            </a:r>
            <a:r>
              <a:rPr lang="en-US" smtClean="0">
                <a:cs typeface="B Mitra" pitchFamily="2" charset="-78"/>
              </a:rPr>
              <a:t>F </a:t>
            </a:r>
            <a:r>
              <a:rPr lang="fa-IR" smtClean="0">
                <a:cs typeface="B Mitra" pitchFamily="2" charset="-78"/>
              </a:rPr>
              <a:t> استفاده می</a:t>
            </a:r>
            <a:r>
              <a:rPr lang="en-US" smtClean="0">
                <a:cs typeface="B Mitra" pitchFamily="2" charset="-78"/>
              </a:rPr>
              <a:t>‌</a:t>
            </a:r>
            <a:r>
              <a:rPr lang="fa-IR" smtClean="0">
                <a:cs typeface="B Mitra" pitchFamily="2" charset="-78"/>
              </a:rPr>
              <a:t>کند و نتایج حاصل از محاسبه با جداول مربوط مقایسه می</a:t>
            </a:r>
            <a:r>
              <a:rPr lang="en-US" smtClean="0">
                <a:cs typeface="B Mitra" pitchFamily="2" charset="-78"/>
              </a:rPr>
              <a:t>‌</a:t>
            </a:r>
            <a:r>
              <a:rPr lang="fa-IR" smtClean="0">
                <a:cs typeface="B Mitra" pitchFamily="2" charset="-78"/>
              </a:rPr>
              <a:t>شود.</a:t>
            </a:r>
            <a:endParaRPr lang="en-US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251942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8" grpId="0"/>
      <p:bldP spid="316419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7525"/>
            <a:ext cx="8229600" cy="1143000"/>
          </a:xfrm>
        </p:spPr>
        <p:txBody>
          <a:bodyPr>
            <a:normAutofit fontScale="90000"/>
          </a:bodyPr>
          <a:lstStyle/>
          <a:p>
            <a:pPr algn="r" rtl="1" eaLnBrk="1" hangingPunct="1">
              <a:defRPr/>
            </a:pPr>
            <a:r>
              <a:rPr lang="fa-IR" sz="3600" dirty="0" smtClean="0">
                <a:cs typeface="B Mitra" pitchFamily="2" charset="-78"/>
              </a:rPr>
              <a:t>در تحقیقات توصیفی، نظری و موردی و تحلیل محتوا محقق از روش</a:t>
            </a:r>
            <a:r>
              <a:rPr lang="fa-IR" sz="4000" dirty="0" smtClean="0">
                <a:cs typeface="B Mitra" pitchFamily="2" charset="-78"/>
              </a:rPr>
              <a:t>:</a:t>
            </a:r>
            <a:endParaRPr lang="en-US" sz="4000" dirty="0" smtClean="0">
              <a:cs typeface="B Mitra" pitchFamily="2" charset="-78"/>
            </a:endParaRP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59025"/>
            <a:ext cx="8229600" cy="3217863"/>
          </a:xfrm>
        </p:spPr>
        <p:txBody>
          <a:bodyPr>
            <a:normAutofit lnSpcReduction="10000"/>
          </a:bodyPr>
          <a:lstStyle/>
          <a:p>
            <a:pPr algn="ctr" rtl="1" eaLnBrk="1" hangingPunct="1">
              <a:buFont typeface="Wingdings" panose="05000000000000000000" pitchFamily="2" charset="2"/>
              <a:buNone/>
              <a:defRPr/>
            </a:pPr>
            <a:endParaRPr lang="fa-IR" dirty="0" smtClean="0">
              <a:cs typeface="B Mitra" pitchFamily="2" charset="-78"/>
            </a:endParaRPr>
          </a:p>
          <a:p>
            <a:pPr algn="ctr" rtl="1" eaLnBrk="1" hangingPunct="1">
              <a:buFont typeface="Wingdings" panose="05000000000000000000" pitchFamily="2" charset="2"/>
              <a:buNone/>
              <a:defRPr/>
            </a:pPr>
            <a:r>
              <a:rPr lang="fa-IR" dirty="0" smtClean="0">
                <a:cs typeface="B Mitra" pitchFamily="2" charset="-78"/>
              </a:rPr>
              <a:t>1)استدلال و تحلیل عقلانی.</a:t>
            </a:r>
          </a:p>
          <a:p>
            <a:pPr algn="ctr" rtl="1" eaLnBrk="1" hangingPunct="1">
              <a:buFont typeface="Wingdings" panose="05000000000000000000" pitchFamily="2" charset="2"/>
              <a:buNone/>
              <a:defRPr/>
            </a:pPr>
            <a:endParaRPr lang="fa-IR" dirty="0" smtClean="0">
              <a:cs typeface="B Mitra" pitchFamily="2" charset="-78"/>
            </a:endParaRPr>
          </a:p>
          <a:p>
            <a:pPr algn="ctr" rtl="1" eaLnBrk="1" hangingPunct="1">
              <a:buFont typeface="Wingdings" panose="05000000000000000000" pitchFamily="2" charset="2"/>
              <a:buNone/>
              <a:defRPr/>
            </a:pPr>
            <a:r>
              <a:rPr lang="fa-IR" dirty="0" smtClean="0">
                <a:cs typeface="B Mitra" pitchFamily="2" charset="-78"/>
              </a:rPr>
              <a:t>2)روشهای آمار توصیفی.</a:t>
            </a:r>
          </a:p>
          <a:p>
            <a:pPr algn="ctr" rtl="1" eaLnBrk="1" hangingPunct="1">
              <a:buFont typeface="Wingdings" panose="05000000000000000000" pitchFamily="2" charset="2"/>
              <a:buNone/>
              <a:defRPr/>
            </a:pPr>
            <a:endParaRPr lang="fa-IR" dirty="0" smtClean="0">
              <a:cs typeface="B Mitra" pitchFamily="2" charset="-78"/>
            </a:endParaRPr>
          </a:p>
          <a:p>
            <a:pPr algn="ctr" rtl="1" eaLnBrk="1" hangingPunct="1">
              <a:buFont typeface="Wingdings" panose="05000000000000000000" pitchFamily="2" charset="2"/>
              <a:buNone/>
              <a:defRPr/>
            </a:pPr>
            <a:r>
              <a:rPr lang="fa-IR" dirty="0" smtClean="0">
                <a:cs typeface="B Mitra" pitchFamily="2" charset="-78"/>
              </a:rPr>
              <a:t>3)آزمون خی2. </a:t>
            </a:r>
          </a:p>
          <a:p>
            <a:pPr algn="ctr" rtl="1" eaLnBrk="1" hangingPunct="1">
              <a:buFont typeface="Wingdings" panose="05000000000000000000" pitchFamily="2" charset="2"/>
              <a:buNone/>
              <a:defRPr/>
            </a:pPr>
            <a:r>
              <a:rPr lang="fa-IR" dirty="0" smtClean="0">
                <a:cs typeface="B Mitra" pitchFamily="2" charset="-78"/>
              </a:rPr>
              <a:t>بهره میبرد</a:t>
            </a:r>
            <a:endParaRPr lang="en-US" dirty="0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333699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/>
      <p:bldP spid="314371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7538"/>
            <a:ext cx="8229600" cy="1143000"/>
          </a:xfrm>
        </p:spPr>
        <p:txBody>
          <a:bodyPr/>
          <a:lstStyle/>
          <a:p>
            <a:pPr rtl="1" eaLnBrk="1" hangingPunct="1">
              <a:defRPr/>
            </a:pPr>
            <a:r>
              <a:rPr lang="fa-IR" smtClean="0">
                <a:cs typeface="B Mitra" pitchFamily="2" charset="-78"/>
              </a:rPr>
              <a:t>انواع كتابخانه از نظر دسترسی محقق به منابع:</a:t>
            </a:r>
            <a:endParaRPr lang="en-US" smtClean="0">
              <a:cs typeface="B Mitra" pitchFamily="2" charset="-78"/>
            </a:endParaRP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2370138"/>
            <a:ext cx="8229600" cy="3916362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fa-IR" smtClean="0">
              <a:cs typeface="B Mitra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				1)كتابخانه‫های باز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fa-IR" smtClean="0">
              <a:cs typeface="B Mitra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				2)كتابخانه‫های بسته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fa-IR" smtClean="0">
              <a:cs typeface="B Mitra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				3)كتابخانه</a:t>
            </a:r>
            <a:r>
              <a:rPr lang="en-US" smtClean="0"/>
              <a:t>‫</a:t>
            </a:r>
            <a:r>
              <a:rPr lang="fa-IR" smtClean="0">
                <a:cs typeface="B Mitra" pitchFamily="2" charset="-78"/>
              </a:rPr>
              <a:t>های نیمه باز</a:t>
            </a:r>
            <a:endParaRPr lang="en-US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962648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/>
      <p:bldP spid="18227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fa-IR" dirty="0" smtClean="0">
                <a:cs typeface="B Mitra" pitchFamily="2" charset="-78"/>
              </a:rPr>
              <a:t>انواع اسناد در مطالعات كتابخانه‫ای: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-42864" y="2348880"/>
            <a:ext cx="4398839" cy="4169395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a-IR" sz="2400" dirty="0" smtClean="0">
                <a:cs typeface="B Mitra" pitchFamily="2" charset="-78"/>
              </a:rPr>
              <a:t> 7)نشریه‫های رسمی دولتی</a:t>
            </a:r>
          </a:p>
          <a:p>
            <a:pPr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a-IR" sz="2400" dirty="0" smtClean="0">
              <a:cs typeface="B Mitra" pitchFamily="2" charset="-78"/>
            </a:endParaRPr>
          </a:p>
          <a:p>
            <a:pPr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a-IR" sz="2400" dirty="0" smtClean="0">
                <a:cs typeface="B Mitra" pitchFamily="2" charset="-78"/>
              </a:rPr>
              <a:t> 8)اسناد شخصی و خصوصی</a:t>
            </a:r>
          </a:p>
          <a:p>
            <a:pPr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a-IR" sz="2400" dirty="0" smtClean="0">
              <a:cs typeface="B Mitra" pitchFamily="2" charset="-78"/>
            </a:endParaRPr>
          </a:p>
          <a:p>
            <a:pPr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a-IR" sz="2400" dirty="0" smtClean="0">
                <a:cs typeface="B Mitra" pitchFamily="2" charset="-78"/>
              </a:rPr>
              <a:t> 9)مطبوعات</a:t>
            </a:r>
          </a:p>
          <a:p>
            <a:pPr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a-IR" sz="2400" dirty="0" smtClean="0">
              <a:cs typeface="B Mitra" pitchFamily="2" charset="-78"/>
            </a:endParaRPr>
          </a:p>
          <a:p>
            <a:pPr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a-IR" sz="2400" dirty="0" smtClean="0">
                <a:cs typeface="B Mitra" pitchFamily="2" charset="-78"/>
              </a:rPr>
              <a:t> 10)آمارنامه‫ها</a:t>
            </a:r>
          </a:p>
          <a:p>
            <a:pPr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a-IR" sz="2400" dirty="0" smtClean="0">
              <a:cs typeface="B Mitra" pitchFamily="2" charset="-78"/>
            </a:endParaRPr>
          </a:p>
          <a:p>
            <a:pPr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a-IR" sz="2400" dirty="0" smtClean="0">
                <a:cs typeface="B Mitra" pitchFamily="2" charset="-78"/>
              </a:rPr>
              <a:t> 11)اسناد صوتی و تصویری</a:t>
            </a:r>
            <a:endParaRPr lang="en-US" sz="2400" dirty="0" smtClean="0">
              <a:cs typeface="B Mitra" pitchFamily="2" charset="-78"/>
            </a:endParaRP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8840"/>
            <a:ext cx="4038600" cy="4383385"/>
          </a:xfrm>
        </p:spPr>
        <p:txBody>
          <a:bodyPr>
            <a:normAutofit lnSpcReduction="10000"/>
          </a:bodyPr>
          <a:lstStyle/>
          <a:p>
            <a:pPr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a-IR" sz="2400" dirty="0" smtClean="0">
                <a:cs typeface="B Mitra" pitchFamily="2" charset="-78"/>
              </a:rPr>
              <a:t>1)كتاب</a:t>
            </a:r>
          </a:p>
          <a:p>
            <a:pPr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a-IR" sz="2400" dirty="0" smtClean="0">
              <a:cs typeface="B Mitra" pitchFamily="2" charset="-78"/>
            </a:endParaRPr>
          </a:p>
          <a:p>
            <a:pPr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a-IR" sz="2400" dirty="0" smtClean="0">
                <a:cs typeface="B Mitra" pitchFamily="2" charset="-78"/>
              </a:rPr>
              <a:t>2)مقاله‫ها و مجلات</a:t>
            </a:r>
          </a:p>
          <a:p>
            <a:pPr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a-IR" sz="2400" dirty="0" smtClean="0">
              <a:cs typeface="B Mitra" pitchFamily="2" charset="-78"/>
            </a:endParaRPr>
          </a:p>
          <a:p>
            <a:pPr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a-IR" sz="2400" dirty="0" smtClean="0">
                <a:cs typeface="B Mitra" pitchFamily="2" charset="-78"/>
              </a:rPr>
              <a:t>3)میكرو فیلم و میكرو فیش</a:t>
            </a:r>
          </a:p>
          <a:p>
            <a:pPr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a-IR" sz="2400" dirty="0" smtClean="0">
              <a:cs typeface="B Mitra" pitchFamily="2" charset="-78"/>
            </a:endParaRPr>
          </a:p>
          <a:p>
            <a:pPr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a-IR" sz="2400" dirty="0" smtClean="0">
                <a:cs typeface="B Mitra" pitchFamily="2" charset="-78"/>
              </a:rPr>
              <a:t>4)دیسكها و دیسكتهای كامپیوتری</a:t>
            </a:r>
          </a:p>
          <a:p>
            <a:pPr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a-IR" sz="2400" dirty="0" smtClean="0">
              <a:cs typeface="B Mitra" pitchFamily="2" charset="-78"/>
            </a:endParaRPr>
          </a:p>
          <a:p>
            <a:pPr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a-IR" sz="2400" dirty="0" smtClean="0">
                <a:cs typeface="B Mitra" pitchFamily="2" charset="-78"/>
              </a:rPr>
              <a:t>5)اسناد اصل</a:t>
            </a:r>
          </a:p>
          <a:p>
            <a:pPr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a-IR" sz="2400" dirty="0" smtClean="0">
              <a:cs typeface="B Mitra" pitchFamily="2" charset="-78"/>
            </a:endParaRPr>
          </a:p>
          <a:p>
            <a:pPr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a-IR" sz="2400" dirty="0" smtClean="0">
                <a:cs typeface="B Mitra" pitchFamily="2" charset="-78"/>
              </a:rPr>
              <a:t>6)اسناد دولتی</a:t>
            </a:r>
            <a:endParaRPr lang="en-US" sz="2400" dirty="0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485924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83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83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83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83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833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83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83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83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83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83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1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a-IR" smtClean="0">
                <a:cs typeface="B Mitra" pitchFamily="2" charset="-78"/>
              </a:rPr>
              <a:t>ابزارگردآوری اطلاعات در روش كتابخانه‫ای:</a:t>
            </a:r>
            <a:endParaRPr lang="en-US" smtClean="0">
              <a:cs typeface="B Mitra" pitchFamily="2" charset="-78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z="2800" smtClean="0">
                <a:cs typeface="B Mitra" pitchFamily="2" charset="-78"/>
              </a:rPr>
              <a:t>						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z="2800" smtClean="0">
                <a:cs typeface="B Mitra" pitchFamily="2" charset="-78"/>
              </a:rPr>
              <a:t>				1)فیش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fa-IR" sz="2800" smtClean="0">
              <a:cs typeface="B Mitra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z="2800" smtClean="0">
                <a:cs typeface="B Mitra" pitchFamily="2" charset="-78"/>
              </a:rPr>
              <a:t>				2)جدول و فرم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fa-IR" sz="2800" smtClean="0">
              <a:cs typeface="B Mitra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z="2800" smtClean="0">
                <a:cs typeface="B Mitra" pitchFamily="2" charset="-78"/>
              </a:rPr>
              <a:t>				3)پرسشنامه استخراج اطلاعات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fa-IR" sz="2800" smtClean="0">
              <a:cs typeface="B Mitra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z="2800" smtClean="0">
                <a:cs typeface="B Mitra" pitchFamily="2" charset="-78"/>
              </a:rPr>
              <a:t>				4)نقشه و كروكی</a:t>
            </a:r>
            <a:endParaRPr lang="en-US" sz="2800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649613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/>
      <p:bldP spid="187395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74663"/>
            <a:ext cx="82296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fa-IR" dirty="0" smtClean="0">
                <a:cs typeface="B Mitra" pitchFamily="2" charset="-78"/>
              </a:rPr>
              <a:t>عنصر متن: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14288" y="2286000"/>
            <a:ext cx="4038601" cy="4525963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4)بیان داده‫ها و اطلاعات</a:t>
            </a:r>
            <a:endParaRPr lang="en-US" smtClean="0">
              <a:cs typeface="B Mitra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fa-IR" smtClean="0">
              <a:cs typeface="B Mitra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5)تجزیه و تحلیل داده‫ها</a:t>
            </a:r>
            <a:endParaRPr lang="en-US" smtClean="0">
              <a:cs typeface="B Mitra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fa-IR" smtClean="0">
              <a:cs typeface="B Mitra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6)نتیجه‫گیری و اظهار نظر</a:t>
            </a:r>
            <a:endParaRPr lang="en-US" smtClean="0">
              <a:cs typeface="B Mitra" pitchFamily="2" charset="-78"/>
            </a:endParaRPr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314575"/>
            <a:ext cx="4038600" cy="4525963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1)مقدمه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en-US" smtClean="0">
              <a:cs typeface="B Mitra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2)روش تحقیق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en-US" smtClean="0">
              <a:cs typeface="B Mitra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3)ادبیات و سوابق موضوع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en-US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557782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4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4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44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4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4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4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44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4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4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4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44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4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4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4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44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4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4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4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44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4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4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4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44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4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0" grpId="0"/>
      <p:bldP spid="244741" grpId="0" build="p"/>
      <p:bldP spid="24474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6113"/>
            <a:ext cx="8229600" cy="11430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dirty="0" smtClean="0">
                <a:cs typeface="B Mitra" pitchFamily="2" charset="-78"/>
              </a:rPr>
              <a:t>قلمروها و حیطه</a:t>
            </a:r>
            <a:r>
              <a:rPr lang="en-US" dirty="0" smtClean="0"/>
              <a:t>‌</a:t>
            </a:r>
            <a:r>
              <a:rPr lang="fa-IR" dirty="0" smtClean="0">
                <a:cs typeface="B Mitra" pitchFamily="2" charset="-78"/>
              </a:rPr>
              <a:t>های شناختی 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60638"/>
            <a:ext cx="8229600" cy="3535362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fa-IR" dirty="0" smtClean="0">
              <a:cs typeface="B Mitra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dirty="0" smtClean="0">
                <a:cs typeface="B Mitra" pitchFamily="2" charset="-78"/>
              </a:rPr>
              <a:t>			1)حیطه شناختی علوم طبیعی و مادی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fa-IR" dirty="0" smtClean="0">
              <a:cs typeface="B Mitra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dirty="0" smtClean="0">
                <a:cs typeface="B Mitra" pitchFamily="2" charset="-78"/>
              </a:rPr>
              <a:t>		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dirty="0" smtClean="0">
                <a:cs typeface="B Mitra" pitchFamily="2" charset="-78"/>
              </a:rPr>
              <a:t>			3)حیطه شناختی علوم انسانی</a:t>
            </a:r>
            <a:endParaRPr lang="en-US" dirty="0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001602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31863"/>
            <a:ext cx="8229600" cy="11430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smtClean="0">
                <a:cs typeface="B Mitra" pitchFamily="2" charset="-78"/>
              </a:rPr>
              <a:t>نگارش و ویرایش:</a:t>
            </a:r>
            <a:endParaRPr lang="en-US" smtClean="0">
              <a:cs typeface="B Mitra" pitchFamily="2" charset="-78"/>
            </a:endParaRP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73400"/>
            <a:ext cx="8229600" cy="1117600"/>
          </a:xfrm>
        </p:spPr>
        <p:txBody>
          <a:bodyPr>
            <a:normAutofit fontScale="92500"/>
          </a:bodyPr>
          <a:lstStyle/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dirty="0" smtClean="0">
                <a:cs typeface="B Mitra" pitchFamily="2" charset="-78"/>
              </a:rPr>
              <a:t>آخرین مرحله جهت ثبت تحقیق نگارش صحیح آن است که رعایت نکات ویرایشی و نگارشی باعث می</a:t>
            </a:r>
            <a:r>
              <a:rPr lang="en-US" dirty="0" smtClean="0">
                <a:cs typeface="B Mitra" pitchFamily="2" charset="-78"/>
              </a:rPr>
              <a:t>‌</a:t>
            </a:r>
            <a:r>
              <a:rPr lang="fa-IR" dirty="0" smtClean="0">
                <a:cs typeface="B Mitra" pitchFamily="2" charset="-78"/>
              </a:rPr>
              <a:t>شود که نوشته روان و همراه با رعایت قواعد و مطالعه آن برای خواننده راحت باشد.</a:t>
            </a:r>
            <a:endParaRPr lang="en-US" dirty="0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060072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2" grpId="0"/>
      <p:bldP spid="32256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290513" y="1481138"/>
            <a:ext cx="8664575" cy="284321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190469" name="Line 5"/>
          <p:cNvSpPr>
            <a:spLocks noChangeShapeType="1"/>
          </p:cNvSpPr>
          <p:nvPr/>
        </p:nvSpPr>
        <p:spPr bwMode="auto">
          <a:xfrm flipH="1">
            <a:off x="276225" y="2293938"/>
            <a:ext cx="8693150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0" name="Line 6"/>
          <p:cNvSpPr>
            <a:spLocks noChangeShapeType="1"/>
          </p:cNvSpPr>
          <p:nvPr/>
        </p:nvSpPr>
        <p:spPr bwMode="auto">
          <a:xfrm>
            <a:off x="8026400" y="1481138"/>
            <a:ext cx="1588" cy="284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1" name="Line 7"/>
          <p:cNvSpPr>
            <a:spLocks noChangeShapeType="1"/>
          </p:cNvSpPr>
          <p:nvPr/>
        </p:nvSpPr>
        <p:spPr bwMode="auto">
          <a:xfrm>
            <a:off x="6503988" y="1497013"/>
            <a:ext cx="1587" cy="284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2" name="Line 8"/>
          <p:cNvSpPr>
            <a:spLocks noChangeShapeType="1"/>
          </p:cNvSpPr>
          <p:nvPr/>
        </p:nvSpPr>
        <p:spPr bwMode="auto">
          <a:xfrm>
            <a:off x="5692775" y="1497013"/>
            <a:ext cx="1588" cy="284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3" name="Line 9"/>
          <p:cNvSpPr>
            <a:spLocks noChangeShapeType="1"/>
          </p:cNvSpPr>
          <p:nvPr/>
        </p:nvSpPr>
        <p:spPr bwMode="auto">
          <a:xfrm>
            <a:off x="4830763" y="1498600"/>
            <a:ext cx="1587" cy="28590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4" name="Line 10"/>
          <p:cNvSpPr>
            <a:spLocks noChangeShapeType="1"/>
          </p:cNvSpPr>
          <p:nvPr/>
        </p:nvSpPr>
        <p:spPr bwMode="auto">
          <a:xfrm>
            <a:off x="4256088" y="1482725"/>
            <a:ext cx="1587" cy="284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5" name="Line 11"/>
          <p:cNvSpPr>
            <a:spLocks noChangeShapeType="1"/>
          </p:cNvSpPr>
          <p:nvPr/>
        </p:nvSpPr>
        <p:spPr bwMode="auto">
          <a:xfrm>
            <a:off x="3657600" y="1470025"/>
            <a:ext cx="1588" cy="284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6" name="Line 12"/>
          <p:cNvSpPr>
            <a:spLocks noChangeShapeType="1"/>
          </p:cNvSpPr>
          <p:nvPr/>
        </p:nvSpPr>
        <p:spPr bwMode="auto">
          <a:xfrm>
            <a:off x="3036888" y="1498600"/>
            <a:ext cx="1587" cy="284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7" name="Line 13"/>
          <p:cNvSpPr>
            <a:spLocks noChangeShapeType="1"/>
          </p:cNvSpPr>
          <p:nvPr/>
        </p:nvSpPr>
        <p:spPr bwMode="auto">
          <a:xfrm>
            <a:off x="2397125" y="1470025"/>
            <a:ext cx="1588" cy="284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8" name="Line 14"/>
          <p:cNvSpPr>
            <a:spLocks noChangeShapeType="1"/>
          </p:cNvSpPr>
          <p:nvPr/>
        </p:nvSpPr>
        <p:spPr bwMode="auto">
          <a:xfrm>
            <a:off x="1847850" y="1484313"/>
            <a:ext cx="1588" cy="284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9" name="Text Box 15"/>
          <p:cNvSpPr txBox="1">
            <a:spLocks noChangeArrowheads="1"/>
          </p:cNvSpPr>
          <p:nvPr/>
        </p:nvSpPr>
        <p:spPr bwMode="auto">
          <a:xfrm>
            <a:off x="7996238" y="1728788"/>
            <a:ext cx="1030287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كد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90480" name="Text Box 16"/>
          <p:cNvSpPr txBox="1">
            <a:spLocks noChangeArrowheads="1"/>
          </p:cNvSpPr>
          <p:nvPr/>
        </p:nvSpPr>
        <p:spPr bwMode="auto">
          <a:xfrm>
            <a:off x="6383338" y="1700213"/>
            <a:ext cx="1670050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عنوان منبع(كتاب)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90481" name="Text Box 17"/>
          <p:cNvSpPr txBox="1">
            <a:spLocks noChangeArrowheads="1"/>
          </p:cNvSpPr>
          <p:nvPr/>
        </p:nvSpPr>
        <p:spPr bwMode="auto">
          <a:xfrm>
            <a:off x="5645150" y="1698625"/>
            <a:ext cx="900113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نام مولف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90482" name="Text Box 18"/>
          <p:cNvSpPr txBox="1">
            <a:spLocks noChangeArrowheads="1"/>
          </p:cNvSpPr>
          <p:nvPr/>
        </p:nvSpPr>
        <p:spPr bwMode="auto">
          <a:xfrm>
            <a:off x="4497388" y="1682750"/>
            <a:ext cx="1235075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نام مترجم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90483" name="Text Box 19"/>
          <p:cNvSpPr txBox="1">
            <a:spLocks noChangeArrowheads="1"/>
          </p:cNvSpPr>
          <p:nvPr/>
        </p:nvSpPr>
        <p:spPr bwMode="auto">
          <a:xfrm>
            <a:off x="4100513" y="1493838"/>
            <a:ext cx="757237" cy="8540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شماره</a:t>
            </a:r>
          </a:p>
          <a:p>
            <a:pPr algn="r" rtl="1">
              <a:spcBef>
                <a:spcPct val="50000"/>
              </a:spcBef>
              <a:defRPr/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جلد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90484" name="Text Box 20"/>
          <p:cNvSpPr txBox="1">
            <a:spLocks noChangeArrowheads="1"/>
          </p:cNvSpPr>
          <p:nvPr/>
        </p:nvSpPr>
        <p:spPr bwMode="auto">
          <a:xfrm>
            <a:off x="3549650" y="1497013"/>
            <a:ext cx="696913" cy="7016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شماره چاپ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90485" name="Text Box 21"/>
          <p:cNvSpPr txBox="1">
            <a:spLocks noChangeArrowheads="1"/>
          </p:cNvSpPr>
          <p:nvPr/>
        </p:nvSpPr>
        <p:spPr bwMode="auto">
          <a:xfrm>
            <a:off x="2865438" y="1525588"/>
            <a:ext cx="768350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ناشر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90486" name="Text Box 22"/>
          <p:cNvSpPr txBox="1">
            <a:spLocks noChangeArrowheads="1"/>
          </p:cNvSpPr>
          <p:nvPr/>
        </p:nvSpPr>
        <p:spPr bwMode="auto">
          <a:xfrm>
            <a:off x="2046288" y="1479550"/>
            <a:ext cx="1001712" cy="8540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مكان</a:t>
            </a:r>
          </a:p>
          <a:p>
            <a:pPr algn="r" rtl="1">
              <a:spcBef>
                <a:spcPct val="50000"/>
              </a:spcBef>
              <a:defRPr/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 نشر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90487" name="Text Box 23"/>
          <p:cNvSpPr txBox="1">
            <a:spLocks noChangeArrowheads="1"/>
          </p:cNvSpPr>
          <p:nvPr/>
        </p:nvSpPr>
        <p:spPr bwMode="auto">
          <a:xfrm>
            <a:off x="1844675" y="1468438"/>
            <a:ext cx="579438" cy="8540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زمان</a:t>
            </a:r>
          </a:p>
          <a:p>
            <a:pPr algn="r" rtl="1">
              <a:spcBef>
                <a:spcPct val="50000"/>
              </a:spcBef>
              <a:defRPr/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 نشر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90488" name="Text Box 24"/>
          <p:cNvSpPr txBox="1">
            <a:spLocks noChangeArrowheads="1"/>
          </p:cNvSpPr>
          <p:nvPr/>
        </p:nvSpPr>
        <p:spPr bwMode="auto">
          <a:xfrm>
            <a:off x="495300" y="1670050"/>
            <a:ext cx="1189038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توضیحات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90489" name="Text Box 25"/>
          <p:cNvSpPr txBox="1">
            <a:spLocks noChangeArrowheads="1"/>
          </p:cNvSpPr>
          <p:nvPr/>
        </p:nvSpPr>
        <p:spPr bwMode="auto">
          <a:xfrm>
            <a:off x="1117600" y="5021263"/>
            <a:ext cx="5788025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Mitra" pitchFamily="2" charset="-78"/>
              </a:rPr>
              <a:t>نمونه جدول كدگذاری منابع</a:t>
            </a:r>
            <a:endParaRPr lang="en-US" sz="36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90490" name="Line 26"/>
          <p:cNvSpPr>
            <a:spLocks noChangeShapeType="1"/>
          </p:cNvSpPr>
          <p:nvPr/>
        </p:nvSpPr>
        <p:spPr bwMode="auto">
          <a:xfrm>
            <a:off x="8751888" y="2278063"/>
            <a:ext cx="1587" cy="20478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91" name="Line 27"/>
          <p:cNvSpPr>
            <a:spLocks noChangeShapeType="1"/>
          </p:cNvSpPr>
          <p:nvPr/>
        </p:nvSpPr>
        <p:spPr bwMode="auto">
          <a:xfrm>
            <a:off x="8539163" y="2293938"/>
            <a:ext cx="1587" cy="20478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92" name="Line 28"/>
          <p:cNvSpPr>
            <a:spLocks noChangeShapeType="1"/>
          </p:cNvSpPr>
          <p:nvPr/>
        </p:nvSpPr>
        <p:spPr bwMode="auto">
          <a:xfrm>
            <a:off x="8296275" y="2279650"/>
            <a:ext cx="1588" cy="20478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9018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9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19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19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19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19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19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9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19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19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19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19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19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500"/>
                                        <p:tgtEl>
                                          <p:spTgt spid="19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500"/>
                                        <p:tgtEl>
                                          <p:spTgt spid="19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4" dur="500"/>
                                        <p:tgtEl>
                                          <p:spTgt spid="19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500"/>
                                        <p:tgtEl>
                                          <p:spTgt spid="19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19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500"/>
                                        <p:tgtEl>
                                          <p:spTgt spid="19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6" dur="500"/>
                                        <p:tgtEl>
                                          <p:spTgt spid="19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1904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190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190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 animBg="1"/>
      <p:bldP spid="190479" grpId="0"/>
      <p:bldP spid="190480" grpId="0"/>
      <p:bldP spid="190481" grpId="0"/>
      <p:bldP spid="190482" grpId="0"/>
      <p:bldP spid="190483" grpId="0"/>
      <p:bldP spid="190484" grpId="0"/>
      <p:bldP spid="190485" grpId="0"/>
      <p:bldP spid="190486" grpId="0"/>
      <p:bldP spid="190487" grpId="0"/>
      <p:bldP spid="190488" grpId="0"/>
      <p:bldP spid="19048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3275"/>
            <a:ext cx="82296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fa-IR" dirty="0" smtClean="0">
                <a:cs typeface="B Mitra" pitchFamily="2" charset="-78"/>
              </a:rPr>
              <a:t>عنصر فهرستها: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2425"/>
            <a:ext cx="8229600" cy="3203575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en-US" smtClean="0">
              <a:cs typeface="B Mitra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en-US" smtClean="0">
                <a:cs typeface="B Mitra" pitchFamily="2" charset="-78"/>
              </a:rPr>
              <a:t>		</a:t>
            </a:r>
            <a:r>
              <a:rPr lang="fa-IR" smtClean="0">
                <a:cs typeface="B Mitra" pitchFamily="2" charset="-78"/>
              </a:rPr>
              <a:t>1)فهرست مطالب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en-US" smtClean="0">
              <a:cs typeface="B Mitra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en-US" smtClean="0">
                <a:cs typeface="B Mitra" pitchFamily="2" charset="-78"/>
              </a:rPr>
              <a:t>			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en-US" smtClean="0">
                <a:cs typeface="B Mitra" pitchFamily="2" charset="-78"/>
              </a:rPr>
              <a:t>		</a:t>
            </a:r>
            <a:r>
              <a:rPr lang="fa-IR" smtClean="0">
                <a:cs typeface="B Mitra" pitchFamily="2" charset="-78"/>
              </a:rPr>
              <a:t>2)فهرست پیکرها(جدولها، نمودار، نقشه، عکس)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en-US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850873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4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/>
      <p:bldP spid="243715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>
              <a:buNone/>
            </a:pPr>
            <a:r>
              <a:rPr lang="fa-I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دانشجویان عزیزدرادامه 2جلسه حضوری ومطالب بیان شده مطالب تکمیلترودرادامه این فایل نیزاضافه میگردد</a:t>
            </a:r>
          </a:p>
          <a:p>
            <a:pPr algn="ctr" rtl="1">
              <a:buNone/>
            </a:pPr>
            <a:r>
              <a:rPr lang="fa-I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همچنین درفایلهای مکتوب یااحتمالا صوتی بعدی نمونه تحقیق درحیطه رشته موردنظرمون (حسابداری)بیان میکنم که مطالب به جز تئوری درعمل هم نمونه بهره بردن از آن مطرح </a:t>
            </a:r>
            <a:r>
              <a:rPr lang="fa-I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شودوهمچنین دررابطه به مطالب ذکرشده مثالهایی آورده میشود که مطالب قابل فهم ترباشد</a:t>
            </a:r>
          </a:p>
          <a:p>
            <a:pPr algn="ctr" rtl="1">
              <a:buNone/>
            </a:pPr>
            <a:r>
              <a:rPr lang="fa-I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fa-IR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موفق باشید</a:t>
            </a:r>
          </a:p>
          <a:p>
            <a:pPr algn="ctr" rtl="1">
              <a:buNone/>
            </a:pP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istrator\Desktop\Best Wallpapers 2010_Karbar 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690" y="0"/>
            <a:ext cx="977969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>
              <a:buNone/>
            </a:pPr>
            <a:endParaRPr lang="fa-IR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  <a:p>
            <a:pPr algn="ctr" rtl="1">
              <a:buNone/>
            </a:pPr>
            <a:endParaRPr lang="fa-IR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31863"/>
            <a:ext cx="8229600" cy="1143000"/>
          </a:xfrm>
        </p:spPr>
        <p:txBody>
          <a:bodyPr>
            <a:normAutofit fontScale="90000"/>
          </a:bodyPr>
          <a:lstStyle/>
          <a:p>
            <a:pPr algn="r" rtl="1" eaLnBrk="1" hangingPunct="1">
              <a:defRPr/>
            </a:pPr>
            <a:r>
              <a:rPr lang="fa-IR" sz="3200" dirty="0" smtClean="0">
                <a:cs typeface="B Mitra" pitchFamily="2" charset="-78"/>
              </a:rPr>
              <a:t>حیطه</a:t>
            </a:r>
            <a:r>
              <a:rPr lang="ar-SA" sz="3200" dirty="0" smtClean="0"/>
              <a:t>‏</a:t>
            </a:r>
            <a:r>
              <a:rPr lang="fa-IR" sz="3200" dirty="0" smtClean="0">
                <a:cs typeface="B Mitra" pitchFamily="2" charset="-78"/>
              </a:rPr>
              <a:t>شناختی علوم طبیعی و تجربی</a:t>
            </a:r>
            <a:br>
              <a:rPr lang="fa-IR" sz="3200" dirty="0" smtClean="0">
                <a:cs typeface="B Mitra" pitchFamily="2" charset="-78"/>
              </a:rPr>
            </a:br>
            <a:endParaRPr lang="en-US" dirty="0" smtClean="0">
              <a:cs typeface="B Mitra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5950" y="2348881"/>
            <a:ext cx="8070850" cy="17281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>
              <a:buFont typeface="Wingdings" panose="05000000000000000000" pitchFamily="2" charset="2"/>
              <a:buNone/>
              <a:defRPr/>
            </a:pPr>
            <a:r>
              <a:rPr lang="fa-IR" dirty="0" smtClean="0">
                <a:cs typeface="B Mitra" pitchFamily="2" charset="-78"/>
              </a:rPr>
              <a:t>این حیطه شامل معلومات و معارفی می‌شود که به هر نحو درباره طبیعت و موضوعات طبیعی که دارای خواص مادی و قابل ح</a:t>
            </a:r>
            <a:r>
              <a:rPr lang="ar-SA" dirty="0" smtClean="0">
                <a:cs typeface="B Mitra" pitchFamily="2" charset="-78"/>
              </a:rPr>
              <a:t>س</a:t>
            </a:r>
            <a:r>
              <a:rPr lang="fa-IR" dirty="0" smtClean="0">
                <a:cs typeface="B Mitra" pitchFamily="2" charset="-78"/>
              </a:rPr>
              <a:t> است حاصل می</a:t>
            </a:r>
            <a:r>
              <a:rPr lang="en-US" dirty="0" smtClean="0"/>
              <a:t>‌</a:t>
            </a:r>
            <a:r>
              <a:rPr lang="fa-IR" dirty="0" smtClean="0">
                <a:cs typeface="B Mitra" pitchFamily="2" charset="-78"/>
              </a:rPr>
              <a:t>آید مانند علوم پایه، علوم پزشکی و علوم مهندسی.</a:t>
            </a:r>
          </a:p>
          <a:p>
            <a:pPr algn="justLow" rtl="1">
              <a:buFont typeface="Wingdings" panose="05000000000000000000" pitchFamily="2" charset="2"/>
              <a:buNone/>
              <a:defRPr/>
            </a:pPr>
            <a:endParaRPr lang="en-US" dirty="0" smtClean="0">
              <a:cs typeface="B Mitra" pitchFamily="2" charset="-7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857365"/>
            <a:ext cx="8363272" cy="2493725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 rtl="1">
              <a:defRPr/>
            </a:pPr>
            <a:endParaRPr lang="fa-IR" sz="4800" dirty="0">
              <a:cs typeface="B Mitra" pitchFamily="2" charset="-78"/>
            </a:endParaRPr>
          </a:p>
          <a:p>
            <a:pPr rtl="1">
              <a:defRPr/>
            </a:pPr>
            <a:r>
              <a:rPr lang="fa-IR" sz="3200" dirty="0" smtClean="0">
                <a:cs typeface="B Mitra" pitchFamily="2" charset="-78"/>
              </a:rPr>
              <a:t>حیطه</a:t>
            </a:r>
            <a:r>
              <a:rPr lang="en-US" sz="3200" dirty="0" smtClean="0"/>
              <a:t>‌</a:t>
            </a:r>
            <a:r>
              <a:rPr lang="fa-IR" sz="3200" dirty="0" smtClean="0">
                <a:cs typeface="B Mitra" pitchFamily="2" charset="-78"/>
              </a:rPr>
              <a:t>شناختی علوم انسانی                                                         </a:t>
            </a:r>
            <a:r>
              <a:rPr lang="fa-IR" dirty="0" smtClean="0">
                <a:cs typeface="B Mitra" pitchFamily="2" charset="-78"/>
              </a:rPr>
              <a:t>: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4351091"/>
            <a:ext cx="8229600" cy="1598189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Wingdings" panose="05000000000000000000" pitchFamily="2" charset="2"/>
              <a:buNone/>
              <a:defRPr/>
            </a:pPr>
            <a:endParaRPr lang="fa-IR" sz="2800" dirty="0" smtClean="0">
              <a:cs typeface="B Mitra" pitchFamily="2" charset="-78"/>
            </a:endParaRPr>
          </a:p>
          <a:p>
            <a:pPr algn="r" rtl="1">
              <a:buFont typeface="Wingdings" panose="05000000000000000000" pitchFamily="2" charset="2"/>
              <a:buNone/>
              <a:defRPr/>
            </a:pPr>
            <a:endParaRPr lang="fa-IR" dirty="0" smtClean="0">
              <a:cs typeface="B Mitra" pitchFamily="2" charset="-78"/>
            </a:endParaRPr>
          </a:p>
          <a:p>
            <a:pPr algn="r" rtl="1">
              <a:buFont typeface="Wingdings" panose="05000000000000000000" pitchFamily="2" charset="2"/>
              <a:buNone/>
              <a:defRPr/>
            </a:pPr>
            <a:r>
              <a:rPr lang="fa-IR" sz="4500" dirty="0" smtClean="0">
                <a:cs typeface="B Mitra" pitchFamily="2" charset="-78"/>
              </a:rPr>
              <a:t>این حیطه شامل معلوماتی است که به خصلتها، ویژگیها، فعالیتها و رفتارهای نوع انسان مربوط می‌شود.</a:t>
            </a:r>
            <a:endParaRPr lang="en-US" sz="4500" dirty="0" smtClean="0">
              <a:cs typeface="B Mitra" pitchFamily="2" charset="-7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14300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rtl="1"/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74"/>
            <a:ext cx="8929718" cy="5500726"/>
          </a:xfrm>
        </p:spPr>
        <p:txBody>
          <a:bodyPr>
            <a:normAutofit/>
          </a:bodyPr>
          <a:lstStyle/>
          <a:p>
            <a:pPr algn="just" rtl="1">
              <a:buNone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980728"/>
            <a:ext cx="8758238" cy="554461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1">
              <a:defRPr/>
            </a:pPr>
            <a:endParaRPr lang="en-US" dirty="0" smtClean="0">
              <a:cs typeface="B Mitra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3334991"/>
            <a:ext cx="8229600" cy="13430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Wingdings" panose="05000000000000000000" pitchFamily="2" charset="2"/>
              <a:buNone/>
              <a:defRPr/>
            </a:pPr>
            <a:endParaRPr lang="en-US" dirty="0" smtClean="0">
              <a:cs typeface="B Mitra" pitchFamily="2" charset="-7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989013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rtl="1">
              <a:defRPr/>
            </a:pPr>
            <a:r>
              <a:rPr lang="fa-IR" sz="3600" dirty="0" smtClean="0">
                <a:cs typeface="B Mitra" pitchFamily="2" charset="-78"/>
              </a:rPr>
              <a:t>تعریف نظریه از دیدگاه تجربی</a:t>
            </a:r>
            <a:r>
              <a:rPr lang="fa-IR" dirty="0" smtClean="0">
                <a:cs typeface="B Mitra" pitchFamily="2" charset="-78"/>
              </a:rPr>
              <a:t>:  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46113" y="3267075"/>
            <a:ext cx="8040687" cy="173831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>
              <a:buFont typeface="Wingdings" panose="05000000000000000000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کوششی است عملی در راه جمع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آوری شواهد و یافته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های تجربی و برقرار کردن همبستگی بین این یافته</a:t>
            </a:r>
            <a:r>
              <a:rPr lang="en-US" smtClean="0"/>
              <a:t>‌</a:t>
            </a:r>
            <a:r>
              <a:rPr lang="fa-IR" smtClean="0">
                <a:cs typeface="B Mitra" pitchFamily="2" charset="-78"/>
              </a:rPr>
              <a:t>ها و تبیین آنها از طریق استقراء بدون به کار بردن هر گونه تصورات و تخیلات</a:t>
            </a:r>
            <a:r>
              <a:rPr lang="en-US" smtClean="0">
                <a:cs typeface="B Mitra" pitchFamily="2" charset="-78"/>
              </a:rPr>
              <a:t>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/>
      <p:bldP spid="6" grpId="0"/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1624</TotalTime>
  <Words>2558</Words>
  <Application>Microsoft Office PowerPoint</Application>
  <PresentationFormat>On-screen Show (4:3)</PresentationFormat>
  <Paragraphs>467</Paragraphs>
  <Slides>74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6" baseType="lpstr">
      <vt:lpstr>Arial</vt:lpstr>
      <vt:lpstr>B Mitra</vt:lpstr>
      <vt:lpstr>B Nazanin</vt:lpstr>
      <vt:lpstr>Calibri</vt:lpstr>
      <vt:lpstr>Constantia</vt:lpstr>
      <vt:lpstr>Majalla UI</vt:lpstr>
      <vt:lpstr>Tahoma</vt:lpstr>
      <vt:lpstr>Traditional Arabic</vt:lpstr>
      <vt:lpstr>Wingdings</vt:lpstr>
      <vt:lpstr>Wingdings 2</vt:lpstr>
      <vt:lpstr>Flow</vt:lpstr>
      <vt:lpstr>Equation</vt:lpstr>
      <vt:lpstr>PowerPoint Presentation</vt:lpstr>
      <vt:lpstr>بسم الله الرحمن الرحیم</vt:lpstr>
      <vt:lpstr>PowerPoint Presentation</vt:lpstr>
      <vt:lpstr>هدف از آموزش روش تحقیق علمی:</vt:lpstr>
      <vt:lpstr>PowerPoint Presentation</vt:lpstr>
      <vt:lpstr>ویژگی‌ها و قواعد تحقیق علمی:</vt:lpstr>
      <vt:lpstr>قلمروها و حیطه‌های شناختی :</vt:lpstr>
      <vt:lpstr>حیطه‏شناختی علوم طبیعی و تجربی </vt:lpstr>
      <vt:lpstr>PowerPoint Presentation</vt:lpstr>
      <vt:lpstr>PowerPoint Presentation</vt:lpstr>
      <vt:lpstr>تعریف قانون علمی:</vt:lpstr>
      <vt:lpstr>تعریف استدلال:</vt:lpstr>
      <vt:lpstr>استدلال تمثیل: </vt:lpstr>
      <vt:lpstr>تعریف متغیر: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شرایط لازم برای سنجش و اندازه گیری متغیرهای تحقیق</vt:lpstr>
      <vt:lpstr>PowerPoint Presentation</vt:lpstr>
      <vt:lpstr>تحقیقات توصیفی:</vt:lpstr>
      <vt:lpstr>در تحقیقات توصیفی از ابزار زیر استفاده می‌شود:</vt:lpstr>
      <vt:lpstr>PowerPoint Presentation</vt:lpstr>
      <vt:lpstr>تحقیق توصیفی زمینه‌یاب:</vt:lpstr>
      <vt:lpstr>تحقیق توصیفی موردی یا ژرفا نگر:</vt:lpstr>
      <vt:lpstr>تحقیق توصیفی تحلیل محتوا:</vt:lpstr>
      <vt:lpstr>تحقیقات همبستگی یا همخوانی:</vt:lpstr>
      <vt:lpstr>PowerPoint Presentation</vt:lpstr>
      <vt:lpstr>PowerPoint Presentation</vt:lpstr>
      <vt:lpstr>PowerPoint Presentation</vt:lpstr>
      <vt:lpstr>تحقیقات علی(پس رویدادی):</vt:lpstr>
      <vt:lpstr>در یک تحقیق علی مطلوب محقق باید سه دسته متغیر داشته باشد:</vt:lpstr>
      <vt:lpstr>تعریف فرضیه:</vt:lpstr>
      <vt:lpstr>نقش فرضیه در انجام تحقیق:</vt:lpstr>
      <vt:lpstr>ویژگی‌های یک فرضیه خوب:</vt:lpstr>
      <vt:lpstr>تعریف جامعه آماری:</vt:lpstr>
      <vt:lpstr>استنباط آماری:</vt:lpstr>
      <vt:lpstr>تعریف نمونه:</vt:lpstr>
      <vt:lpstr>PowerPoint Presentation</vt:lpstr>
      <vt:lpstr>PowerPoint Presentation</vt:lpstr>
      <vt:lpstr>نمونه‌های احتمالی ساده:</vt:lpstr>
      <vt:lpstr>نمونه‌گیری احتمالی طبقه‌بندی شده:</vt:lpstr>
      <vt:lpstr>نمونه‌گیری گروهی یا خوشه‌ای:</vt:lpstr>
      <vt:lpstr>نمونه‌گیری مكانی:</vt:lpstr>
      <vt:lpstr>PowerPoint Presentation</vt:lpstr>
      <vt:lpstr>دربرآورد حجم نمونه بوسیله بوسیله آماری از فرمول زیر استفاده خواهد شد:</vt:lpstr>
      <vt:lpstr>     مثال</vt:lpstr>
      <vt:lpstr>مقیاسهای اندازه‫گیری:</vt:lpstr>
      <vt:lpstr>انواع طیف:</vt:lpstr>
      <vt:lpstr>طیف بوگاردوس:</vt:lpstr>
      <vt:lpstr>طیف لیكرت:</vt:lpstr>
      <vt:lpstr>طیف گاتمن:</vt:lpstr>
      <vt:lpstr>روایی ابزار سنجش:</vt:lpstr>
      <vt:lpstr>پایایی ابزار سنجش:</vt:lpstr>
      <vt:lpstr>روشهای میدانی:</vt:lpstr>
      <vt:lpstr>مصاحبه:</vt:lpstr>
      <vt:lpstr>شیوه تجزیه و تحلیل کمی:</vt:lpstr>
      <vt:lpstr>آمار توصیفی:</vt:lpstr>
      <vt:lpstr>تجزیه و تحلیل با استفاده از آمار استنباطی:</vt:lpstr>
      <vt:lpstr>آزمون‌های آماری شامل:</vt:lpstr>
      <vt:lpstr>رگرسیون:</vt:lpstr>
      <vt:lpstr>فرمول رگرسیون:</vt:lpstr>
      <vt:lpstr>در رابطه با تحقیقات علی و تجربی محقق از روش:</vt:lpstr>
      <vt:lpstr>در تحقیقات توصیفی، نظری و موردی و تحلیل محتوا محقق از روش:</vt:lpstr>
      <vt:lpstr>انواع كتابخانه از نظر دسترسی محقق به منابع:</vt:lpstr>
      <vt:lpstr>انواع اسناد در مطالعات كتابخانه‫ای:</vt:lpstr>
      <vt:lpstr>ابزارگردآوری اطلاعات در روش كتابخانه‫ای:</vt:lpstr>
      <vt:lpstr>عنصر متن:</vt:lpstr>
      <vt:lpstr>نگارش و ویرایش:</vt:lpstr>
      <vt:lpstr>PowerPoint Presentation</vt:lpstr>
      <vt:lpstr>عنصر فهرستها:</vt:lpstr>
      <vt:lpstr>PowerPoint Presentation</vt:lpstr>
      <vt:lpstr>PowerPoint Presentation</vt:lpstr>
    </vt:vector>
  </TitlesOfParts>
  <Company>sazgar.com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Aria TM</dc:creator>
  <cp:lastModifiedBy>hesabdari</cp:lastModifiedBy>
  <cp:revision>598</cp:revision>
  <dcterms:created xsi:type="dcterms:W3CDTF">2009-04-25T16:47:42Z</dcterms:created>
  <dcterms:modified xsi:type="dcterms:W3CDTF">2020-03-11T10:22:33Z</dcterms:modified>
</cp:coreProperties>
</file>