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Trebuchet MS" panose="020B0603020202020204" pitchFamily="34" charset="0"/>
      <p:regular r:id="rId19"/>
      <p:bold r:id="rId20"/>
      <p:italic r:id="rId21"/>
      <p:boldItalic r:id="rId22"/>
    </p:embeddedFont>
    <p:embeddedFont>
      <p:font typeface="Tw Cen MT" panose="020B0602020104020603" pitchFamily="34" charset="0"/>
      <p:regular r:id="rId23"/>
      <p:bold r:id="rId24"/>
      <p:italic r:id="rId25"/>
      <p:boldItalic r:id="rId26"/>
    </p:embeddedFont>
  </p:embeddedFontLst>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94660"/>
  </p:normalViewPr>
  <p:slideViewPr>
    <p:cSldViewPr snapToGrid="0">
      <p:cViewPr varScale="1">
        <p:scale>
          <a:sx n="85" d="100"/>
          <a:sy n="85" d="100"/>
        </p:scale>
        <p:origin x="40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8E663E-8969-437C-9E21-6998E6E876CA}"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1093B8CF-BFEE-45C7-9E67-3E2F42E59A1B}">
      <dgm:prSet phldrT="[Text]"/>
      <dgm:spPr/>
      <dgm:t>
        <a:bodyPr/>
        <a:lstStyle/>
        <a:p>
          <a:r>
            <a:rPr lang="fa-IR" dirty="0" smtClean="0">
              <a:solidFill>
                <a:srgbClr val="FF0000"/>
              </a:solidFill>
            </a:rPr>
            <a:t>قرارداد های دستمزد ومصالح</a:t>
          </a:r>
          <a:endParaRPr lang="fa-IR" dirty="0" smtClean="0"/>
        </a:p>
        <a:p>
          <a:r>
            <a:rPr lang="fa-IR" dirty="0" smtClean="0"/>
            <a:t>7%ناخالص کل کارکرد+1/9حق بیمه بیکاری </a:t>
          </a:r>
          <a:endParaRPr lang="en-US" dirty="0"/>
        </a:p>
      </dgm:t>
    </dgm:pt>
    <dgm:pt modelId="{085B3D56-2053-4BC4-8076-75BE399BD450}" type="parTrans" cxnId="{AE691BC1-80D0-4F7D-AE09-770B2319DF47}">
      <dgm:prSet/>
      <dgm:spPr/>
      <dgm:t>
        <a:bodyPr/>
        <a:lstStyle/>
        <a:p>
          <a:endParaRPr lang="en-US"/>
        </a:p>
      </dgm:t>
    </dgm:pt>
    <dgm:pt modelId="{5B666EF7-EE0D-482B-9CF4-3BDE4E1D15DB}" type="sibTrans" cxnId="{AE691BC1-80D0-4F7D-AE09-770B2319DF47}">
      <dgm:prSet/>
      <dgm:spPr/>
      <dgm:t>
        <a:bodyPr/>
        <a:lstStyle/>
        <a:p>
          <a:endParaRPr lang="en-US"/>
        </a:p>
      </dgm:t>
    </dgm:pt>
    <dgm:pt modelId="{53895E87-3D6D-42D9-90B6-7D809C4CFD20}">
      <dgm:prSet phldrT="[Text]"/>
      <dgm:spPr/>
      <dgm:t>
        <a:bodyPr/>
        <a:lstStyle/>
        <a:p>
          <a:r>
            <a:rPr lang="fa-IR" dirty="0" smtClean="0"/>
            <a:t>حق بیمه سایر پیمان ها</a:t>
          </a:r>
          <a:endParaRPr lang="en-US" dirty="0"/>
        </a:p>
      </dgm:t>
    </dgm:pt>
    <dgm:pt modelId="{AAEFB86E-7A0F-49D1-80F5-8811AB7C28AD}" type="parTrans" cxnId="{2C6B33F0-73BE-47E5-8CFE-2A586512DB26}">
      <dgm:prSet/>
      <dgm:spPr/>
      <dgm:t>
        <a:bodyPr/>
        <a:lstStyle/>
        <a:p>
          <a:endParaRPr lang="en-US"/>
        </a:p>
      </dgm:t>
    </dgm:pt>
    <dgm:pt modelId="{FD588A0A-AD35-4272-911A-01F554A869ED}" type="sibTrans" cxnId="{2C6B33F0-73BE-47E5-8CFE-2A586512DB26}">
      <dgm:prSet/>
      <dgm:spPr/>
      <dgm:t>
        <a:bodyPr/>
        <a:lstStyle/>
        <a:p>
          <a:endParaRPr lang="en-US"/>
        </a:p>
      </dgm:t>
    </dgm:pt>
    <dgm:pt modelId="{3E05A34D-156F-4E5B-9CE4-01153671B53A}">
      <dgm:prSet phldrT="[Text]"/>
      <dgm:spPr/>
      <dgm:t>
        <a:bodyPr/>
        <a:lstStyle/>
        <a:p>
          <a:r>
            <a:rPr lang="fa-IR" dirty="0" smtClean="0">
              <a:solidFill>
                <a:srgbClr val="FF0000"/>
              </a:solidFill>
            </a:rPr>
            <a:t>قراردادهای دستمزدی</a:t>
          </a:r>
        </a:p>
        <a:p>
          <a:r>
            <a:rPr lang="fa-IR" dirty="0" smtClean="0"/>
            <a:t>15% ناخالص کل کارکرد+حق بیمه بیکاری1/9</a:t>
          </a:r>
          <a:endParaRPr lang="en-US" dirty="0"/>
        </a:p>
      </dgm:t>
    </dgm:pt>
    <dgm:pt modelId="{A5769794-8BF9-45AB-8010-23A78483404C}" type="parTrans" cxnId="{C20B4FE1-65D6-465D-AE76-1F9F94280820}">
      <dgm:prSet/>
      <dgm:spPr/>
      <dgm:t>
        <a:bodyPr/>
        <a:lstStyle/>
        <a:p>
          <a:endParaRPr lang="en-US"/>
        </a:p>
      </dgm:t>
    </dgm:pt>
    <dgm:pt modelId="{D09577E6-DD71-4D6D-9968-E275DA259688}" type="sibTrans" cxnId="{C20B4FE1-65D6-465D-AE76-1F9F94280820}">
      <dgm:prSet/>
      <dgm:spPr/>
      <dgm:t>
        <a:bodyPr/>
        <a:lstStyle/>
        <a:p>
          <a:endParaRPr lang="en-US"/>
        </a:p>
      </dgm:t>
    </dgm:pt>
    <dgm:pt modelId="{16F70BAC-7195-4BA0-85D6-59DE7EEB74CD}" type="pres">
      <dgm:prSet presAssocID="{7B8E663E-8969-437C-9E21-6998E6E876CA}" presName="Name0" presStyleCnt="0">
        <dgm:presLayoutVars>
          <dgm:chMax val="7"/>
          <dgm:dir/>
          <dgm:resizeHandles val="exact"/>
        </dgm:presLayoutVars>
      </dgm:prSet>
      <dgm:spPr/>
    </dgm:pt>
    <dgm:pt modelId="{DD049287-17B3-46F5-B7C0-A2B7088D7DF0}" type="pres">
      <dgm:prSet presAssocID="{7B8E663E-8969-437C-9E21-6998E6E876CA}" presName="ellipse1" presStyleLbl="vennNode1" presStyleIdx="0" presStyleCnt="3" custScaleX="118399" custLinFactNeighborX="-28520" custLinFactNeighborY="88834">
        <dgm:presLayoutVars>
          <dgm:bulletEnabled val="1"/>
        </dgm:presLayoutVars>
      </dgm:prSet>
      <dgm:spPr/>
      <dgm:t>
        <a:bodyPr/>
        <a:lstStyle/>
        <a:p>
          <a:endParaRPr lang="en-US"/>
        </a:p>
      </dgm:t>
    </dgm:pt>
    <dgm:pt modelId="{10264FBB-88E5-4ED3-99FD-05BC80A17A00}" type="pres">
      <dgm:prSet presAssocID="{7B8E663E-8969-437C-9E21-6998E6E876CA}" presName="ellipse2" presStyleLbl="vennNode1" presStyleIdx="1" presStyleCnt="3" custScaleY="32162" custLinFactNeighborX="3125" custLinFactNeighborY="-83998">
        <dgm:presLayoutVars>
          <dgm:bulletEnabled val="1"/>
        </dgm:presLayoutVars>
      </dgm:prSet>
      <dgm:spPr/>
      <dgm:t>
        <a:bodyPr/>
        <a:lstStyle/>
        <a:p>
          <a:endParaRPr lang="en-US"/>
        </a:p>
      </dgm:t>
    </dgm:pt>
    <dgm:pt modelId="{99F264A7-8F8F-4932-B921-940D834F8DAF}" type="pres">
      <dgm:prSet presAssocID="{7B8E663E-8969-437C-9E21-6998E6E876CA}" presName="ellipse3" presStyleLbl="vennNode1" presStyleIdx="2" presStyleCnt="3" custLinFactNeighborX="38678" custLinFactNeighborY="66808">
        <dgm:presLayoutVars>
          <dgm:bulletEnabled val="1"/>
        </dgm:presLayoutVars>
      </dgm:prSet>
      <dgm:spPr/>
      <dgm:t>
        <a:bodyPr/>
        <a:lstStyle/>
        <a:p>
          <a:endParaRPr lang="en-US"/>
        </a:p>
      </dgm:t>
    </dgm:pt>
  </dgm:ptLst>
  <dgm:cxnLst>
    <dgm:cxn modelId="{2C6B33F0-73BE-47E5-8CFE-2A586512DB26}" srcId="{7B8E663E-8969-437C-9E21-6998E6E876CA}" destId="{53895E87-3D6D-42D9-90B6-7D809C4CFD20}" srcOrd="1" destOrd="0" parTransId="{AAEFB86E-7A0F-49D1-80F5-8811AB7C28AD}" sibTransId="{FD588A0A-AD35-4272-911A-01F554A869ED}"/>
    <dgm:cxn modelId="{E6299A53-851F-46D1-9B9F-6BC3E78B88F6}" type="presOf" srcId="{3E05A34D-156F-4E5B-9CE4-01153671B53A}" destId="{99F264A7-8F8F-4932-B921-940D834F8DAF}" srcOrd="0" destOrd="0" presId="urn:microsoft.com/office/officeart/2005/8/layout/rings+Icon"/>
    <dgm:cxn modelId="{C20B4FE1-65D6-465D-AE76-1F9F94280820}" srcId="{7B8E663E-8969-437C-9E21-6998E6E876CA}" destId="{3E05A34D-156F-4E5B-9CE4-01153671B53A}" srcOrd="2" destOrd="0" parTransId="{A5769794-8BF9-45AB-8010-23A78483404C}" sibTransId="{D09577E6-DD71-4D6D-9968-E275DA259688}"/>
    <dgm:cxn modelId="{AE691BC1-80D0-4F7D-AE09-770B2319DF47}" srcId="{7B8E663E-8969-437C-9E21-6998E6E876CA}" destId="{1093B8CF-BFEE-45C7-9E67-3E2F42E59A1B}" srcOrd="0" destOrd="0" parTransId="{085B3D56-2053-4BC4-8076-75BE399BD450}" sibTransId="{5B666EF7-EE0D-482B-9CF4-3BDE4E1D15DB}"/>
    <dgm:cxn modelId="{2186608C-5E7E-4260-8BBE-68A0694ACAA8}" type="presOf" srcId="{1093B8CF-BFEE-45C7-9E67-3E2F42E59A1B}" destId="{DD049287-17B3-46F5-B7C0-A2B7088D7DF0}" srcOrd="0" destOrd="0" presId="urn:microsoft.com/office/officeart/2005/8/layout/rings+Icon"/>
    <dgm:cxn modelId="{7A380DD9-C8CE-4B64-9C47-14840E210F59}" type="presOf" srcId="{7B8E663E-8969-437C-9E21-6998E6E876CA}" destId="{16F70BAC-7195-4BA0-85D6-59DE7EEB74CD}" srcOrd="0" destOrd="0" presId="urn:microsoft.com/office/officeart/2005/8/layout/rings+Icon"/>
    <dgm:cxn modelId="{C2BC04C1-2635-4081-A750-77AD1879AF7F}" type="presOf" srcId="{53895E87-3D6D-42D9-90B6-7D809C4CFD20}" destId="{10264FBB-88E5-4ED3-99FD-05BC80A17A00}" srcOrd="0" destOrd="0" presId="urn:microsoft.com/office/officeart/2005/8/layout/rings+Icon"/>
    <dgm:cxn modelId="{36C1B38C-794A-4072-9BC0-E68E57652E11}" type="presParOf" srcId="{16F70BAC-7195-4BA0-85D6-59DE7EEB74CD}" destId="{DD049287-17B3-46F5-B7C0-A2B7088D7DF0}" srcOrd="0" destOrd="0" presId="urn:microsoft.com/office/officeart/2005/8/layout/rings+Icon"/>
    <dgm:cxn modelId="{3B64E125-A762-41C7-9F07-2AF8723C5816}" type="presParOf" srcId="{16F70BAC-7195-4BA0-85D6-59DE7EEB74CD}" destId="{10264FBB-88E5-4ED3-99FD-05BC80A17A00}" srcOrd="1" destOrd="0" presId="urn:microsoft.com/office/officeart/2005/8/layout/rings+Icon"/>
    <dgm:cxn modelId="{C2250332-F55C-44AF-A2BD-C84AEC67D2C4}" type="presParOf" srcId="{16F70BAC-7195-4BA0-85D6-59DE7EEB74CD}" destId="{99F264A7-8F8F-4932-B921-940D834F8DAF}"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49287-17B3-46F5-B7C0-A2B7088D7DF0}">
      <dsp:nvSpPr>
        <dsp:cNvPr id="0" name=""/>
        <dsp:cNvSpPr/>
      </dsp:nvSpPr>
      <dsp:spPr>
        <a:xfrm>
          <a:off x="0" y="2586366"/>
          <a:ext cx="4591500" cy="387793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a-IR" sz="2700" kern="1200" dirty="0" smtClean="0">
              <a:solidFill>
                <a:srgbClr val="FF0000"/>
              </a:solidFill>
            </a:rPr>
            <a:t>قرارداد های دستمزد ومصالح</a:t>
          </a:r>
          <a:endParaRPr lang="fa-IR" sz="2700" kern="1200" dirty="0" smtClean="0"/>
        </a:p>
        <a:p>
          <a:pPr lvl="0" algn="ctr" defTabSz="1200150">
            <a:lnSpc>
              <a:spcPct val="90000"/>
            </a:lnSpc>
            <a:spcBef>
              <a:spcPct val="0"/>
            </a:spcBef>
            <a:spcAft>
              <a:spcPct val="35000"/>
            </a:spcAft>
          </a:pPr>
          <a:r>
            <a:rPr lang="fa-IR" sz="2700" kern="1200" dirty="0" smtClean="0"/>
            <a:t>7%ناخالص کل کارکرد+1/9حق بیمه بیکاری </a:t>
          </a:r>
          <a:endParaRPr lang="en-US" sz="2700" kern="1200" dirty="0"/>
        </a:p>
      </dsp:txBody>
      <dsp:txXfrm>
        <a:off x="672410" y="3154276"/>
        <a:ext cx="3246680" cy="2742113"/>
      </dsp:txXfrm>
    </dsp:sp>
    <dsp:sp modelId="{10264FBB-88E5-4ED3-99FD-05BC80A17A00}">
      <dsp:nvSpPr>
        <dsp:cNvPr id="0" name=""/>
        <dsp:cNvSpPr/>
      </dsp:nvSpPr>
      <dsp:spPr>
        <a:xfrm>
          <a:off x="2780645" y="1302014"/>
          <a:ext cx="3877989" cy="124722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a-IR" sz="2700" kern="1200" dirty="0" smtClean="0"/>
            <a:t>حق بیمه سایر پیمان ها</a:t>
          </a:r>
          <a:endParaRPr lang="en-US" sz="2700" kern="1200" dirty="0"/>
        </a:p>
      </dsp:txBody>
      <dsp:txXfrm>
        <a:off x="3348563" y="1484665"/>
        <a:ext cx="2742153" cy="881918"/>
      </dsp:txXfrm>
    </dsp:sp>
    <dsp:sp modelId="{99F264A7-8F8F-4932-B921-940D834F8DAF}">
      <dsp:nvSpPr>
        <dsp:cNvPr id="0" name=""/>
        <dsp:cNvSpPr/>
      </dsp:nvSpPr>
      <dsp:spPr>
        <a:xfrm>
          <a:off x="4959799" y="2586366"/>
          <a:ext cx="3877989" cy="387793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a-IR" sz="2700" kern="1200" dirty="0" smtClean="0">
              <a:solidFill>
                <a:srgbClr val="FF0000"/>
              </a:solidFill>
            </a:rPr>
            <a:t>قراردادهای دستمزدی</a:t>
          </a:r>
        </a:p>
        <a:p>
          <a:pPr lvl="0" algn="ctr" defTabSz="1200150">
            <a:lnSpc>
              <a:spcPct val="90000"/>
            </a:lnSpc>
            <a:spcBef>
              <a:spcPct val="0"/>
            </a:spcBef>
            <a:spcAft>
              <a:spcPct val="35000"/>
            </a:spcAft>
          </a:pPr>
          <a:r>
            <a:rPr lang="fa-IR" sz="2700" kern="1200" dirty="0" smtClean="0"/>
            <a:t>15% ناخالص کل کارکرد+حق بیمه بیکاری1/9</a:t>
          </a:r>
          <a:endParaRPr lang="en-US" sz="2700" kern="1200" dirty="0"/>
        </a:p>
      </dsp:txBody>
      <dsp:txXfrm>
        <a:off x="5527717" y="3154276"/>
        <a:ext cx="2742153" cy="2742113"/>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C8A32ED-B883-407F-BCFA-BD2EA27A3FBB}" type="datetimeFigureOut">
              <a:rPr lang="fa-IR" smtClean="0"/>
              <a:t>07/20/1441</a:t>
            </a:fld>
            <a:endParaRPr lang="fa-IR"/>
          </a:p>
        </p:txBody>
      </p:sp>
      <p:sp>
        <p:nvSpPr>
          <p:cNvPr id="5" name="Footer Placeholder 4"/>
          <p:cNvSpPr>
            <a:spLocks noGrp="1"/>
          </p:cNvSpPr>
          <p:nvPr>
            <p:ph type="ftr" sz="quarter" idx="11"/>
          </p:nvPr>
        </p:nvSpPr>
        <p:spPr>
          <a:xfrm>
            <a:off x="1876424" y="5410201"/>
            <a:ext cx="5124886" cy="365125"/>
          </a:xfrm>
        </p:spPr>
        <p:txBody>
          <a:bodyPr/>
          <a:lstStyle/>
          <a:p>
            <a:endParaRPr lang="fa-IR"/>
          </a:p>
        </p:txBody>
      </p:sp>
      <p:sp>
        <p:nvSpPr>
          <p:cNvPr id="6" name="Slide Number Placeholder 5"/>
          <p:cNvSpPr>
            <a:spLocks noGrp="1"/>
          </p:cNvSpPr>
          <p:nvPr>
            <p:ph type="sldNum" sz="quarter" idx="12"/>
          </p:nvPr>
        </p:nvSpPr>
        <p:spPr>
          <a:xfrm>
            <a:off x="9896911" y="5410199"/>
            <a:ext cx="771089" cy="365125"/>
          </a:xfrm>
        </p:spPr>
        <p:txBody>
          <a:bodyPr/>
          <a:lstStyle/>
          <a:p>
            <a:fld id="{D6E38849-CBB8-4DB5-B93C-C728046F3C30}" type="slidenum">
              <a:rPr lang="fa-IR" smtClean="0"/>
              <a:t>‹#›</a:t>
            </a:fld>
            <a:endParaRPr lang="fa-IR"/>
          </a:p>
        </p:txBody>
      </p:sp>
    </p:spTree>
    <p:extLst>
      <p:ext uri="{BB962C8B-B14F-4D97-AF65-F5344CB8AC3E}">
        <p14:creationId xmlns:p14="http://schemas.microsoft.com/office/powerpoint/2010/main" val="328822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8A32ED-B883-407F-BCFA-BD2EA27A3FBB}" type="datetimeFigureOut">
              <a:rPr lang="fa-IR" smtClean="0"/>
              <a:t>07/20/1441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6E38849-CBB8-4DB5-B93C-C728046F3C30}" type="slidenum">
              <a:rPr lang="fa-IR" smtClean="0"/>
              <a:t>‹#›</a:t>
            </a:fld>
            <a:endParaRPr lang="fa-IR"/>
          </a:p>
        </p:txBody>
      </p:sp>
    </p:spTree>
    <p:extLst>
      <p:ext uri="{BB962C8B-B14F-4D97-AF65-F5344CB8AC3E}">
        <p14:creationId xmlns:p14="http://schemas.microsoft.com/office/powerpoint/2010/main" val="153783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8A32ED-B883-407F-BCFA-BD2EA27A3FBB}" type="datetimeFigureOut">
              <a:rPr lang="fa-IR" smtClean="0"/>
              <a:t>07/20/1441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6E38849-CBB8-4DB5-B93C-C728046F3C30}" type="slidenum">
              <a:rPr lang="fa-IR" smtClean="0"/>
              <a:t>‹#›</a:t>
            </a:fld>
            <a:endParaRPr lang="fa-IR"/>
          </a:p>
        </p:txBody>
      </p:sp>
    </p:spTree>
    <p:extLst>
      <p:ext uri="{BB962C8B-B14F-4D97-AF65-F5344CB8AC3E}">
        <p14:creationId xmlns:p14="http://schemas.microsoft.com/office/powerpoint/2010/main" val="2326956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8A32ED-B883-407F-BCFA-BD2EA27A3FBB}" type="datetimeFigureOut">
              <a:rPr lang="fa-IR" smtClean="0"/>
              <a:t>07/20/1441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6E38849-CBB8-4DB5-B93C-C728046F3C30}" type="slidenum">
              <a:rPr lang="fa-IR" smtClean="0"/>
              <a:t>‹#›</a:t>
            </a:fld>
            <a:endParaRPr lang="fa-I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54153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8A32ED-B883-407F-BCFA-BD2EA27A3FBB}" type="datetimeFigureOut">
              <a:rPr lang="fa-IR" smtClean="0"/>
              <a:t>07/20/1441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6E38849-CBB8-4DB5-B93C-C728046F3C30}" type="slidenum">
              <a:rPr lang="fa-IR" smtClean="0"/>
              <a:t>‹#›</a:t>
            </a:fld>
            <a:endParaRPr lang="fa-IR"/>
          </a:p>
        </p:txBody>
      </p:sp>
    </p:spTree>
    <p:extLst>
      <p:ext uri="{BB962C8B-B14F-4D97-AF65-F5344CB8AC3E}">
        <p14:creationId xmlns:p14="http://schemas.microsoft.com/office/powerpoint/2010/main" val="3104755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C8A32ED-B883-407F-BCFA-BD2EA27A3FBB}" type="datetimeFigureOut">
              <a:rPr lang="fa-IR" smtClean="0"/>
              <a:t>07/20/1441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6E38849-CBB8-4DB5-B93C-C728046F3C30}" type="slidenum">
              <a:rPr lang="fa-IR" smtClean="0"/>
              <a:t>‹#›</a:t>
            </a:fld>
            <a:endParaRPr lang="fa-IR"/>
          </a:p>
        </p:txBody>
      </p:sp>
    </p:spTree>
    <p:extLst>
      <p:ext uri="{BB962C8B-B14F-4D97-AF65-F5344CB8AC3E}">
        <p14:creationId xmlns:p14="http://schemas.microsoft.com/office/powerpoint/2010/main" val="1889272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C8A32ED-B883-407F-BCFA-BD2EA27A3FBB}" type="datetimeFigureOut">
              <a:rPr lang="fa-IR" smtClean="0"/>
              <a:t>07/20/1441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6E38849-CBB8-4DB5-B93C-C728046F3C30}" type="slidenum">
              <a:rPr lang="fa-IR" smtClean="0"/>
              <a:t>‹#›</a:t>
            </a:fld>
            <a:endParaRPr lang="fa-IR"/>
          </a:p>
        </p:txBody>
      </p:sp>
    </p:spTree>
    <p:extLst>
      <p:ext uri="{BB962C8B-B14F-4D97-AF65-F5344CB8AC3E}">
        <p14:creationId xmlns:p14="http://schemas.microsoft.com/office/powerpoint/2010/main" val="1879200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8A32ED-B883-407F-BCFA-BD2EA27A3FBB}" type="datetimeFigureOut">
              <a:rPr lang="fa-IR" smtClean="0"/>
              <a:t>07/20/1441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6E38849-CBB8-4DB5-B93C-C728046F3C30}" type="slidenum">
              <a:rPr lang="fa-IR" smtClean="0"/>
              <a:t>‹#›</a:t>
            </a:fld>
            <a:endParaRPr lang="fa-IR"/>
          </a:p>
        </p:txBody>
      </p:sp>
    </p:spTree>
    <p:extLst>
      <p:ext uri="{BB962C8B-B14F-4D97-AF65-F5344CB8AC3E}">
        <p14:creationId xmlns:p14="http://schemas.microsoft.com/office/powerpoint/2010/main" val="1869228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8A32ED-B883-407F-BCFA-BD2EA27A3FBB}" type="datetimeFigureOut">
              <a:rPr lang="fa-IR" smtClean="0"/>
              <a:t>07/20/1441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6E38849-CBB8-4DB5-B93C-C728046F3C30}" type="slidenum">
              <a:rPr lang="fa-IR" smtClean="0"/>
              <a:t>‹#›</a:t>
            </a:fld>
            <a:endParaRPr lang="fa-IR"/>
          </a:p>
        </p:txBody>
      </p:sp>
    </p:spTree>
    <p:extLst>
      <p:ext uri="{BB962C8B-B14F-4D97-AF65-F5344CB8AC3E}">
        <p14:creationId xmlns:p14="http://schemas.microsoft.com/office/powerpoint/2010/main" val="410705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8A32ED-B883-407F-BCFA-BD2EA27A3FBB}" type="datetimeFigureOut">
              <a:rPr lang="fa-IR" smtClean="0"/>
              <a:t>07/20/1441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6E38849-CBB8-4DB5-B93C-C728046F3C30}" type="slidenum">
              <a:rPr lang="fa-IR" smtClean="0"/>
              <a:t>‹#›</a:t>
            </a:fld>
            <a:endParaRPr lang="fa-IR"/>
          </a:p>
        </p:txBody>
      </p:sp>
    </p:spTree>
    <p:extLst>
      <p:ext uri="{BB962C8B-B14F-4D97-AF65-F5344CB8AC3E}">
        <p14:creationId xmlns:p14="http://schemas.microsoft.com/office/powerpoint/2010/main" val="2514816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8A32ED-B883-407F-BCFA-BD2EA27A3FBB}" type="datetimeFigureOut">
              <a:rPr lang="fa-IR" smtClean="0"/>
              <a:t>07/20/1441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6E38849-CBB8-4DB5-B93C-C728046F3C30}" type="slidenum">
              <a:rPr lang="fa-IR" smtClean="0"/>
              <a:t>‹#›</a:t>
            </a:fld>
            <a:endParaRPr lang="fa-IR"/>
          </a:p>
        </p:txBody>
      </p:sp>
    </p:spTree>
    <p:extLst>
      <p:ext uri="{BB962C8B-B14F-4D97-AF65-F5344CB8AC3E}">
        <p14:creationId xmlns:p14="http://schemas.microsoft.com/office/powerpoint/2010/main" val="283283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8A32ED-B883-407F-BCFA-BD2EA27A3FBB}" type="datetimeFigureOut">
              <a:rPr lang="fa-IR" smtClean="0"/>
              <a:t>07/20/1441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6E38849-CBB8-4DB5-B93C-C728046F3C30}" type="slidenum">
              <a:rPr lang="fa-IR" smtClean="0"/>
              <a:t>‹#›</a:t>
            </a:fld>
            <a:endParaRPr lang="fa-IR"/>
          </a:p>
        </p:txBody>
      </p:sp>
    </p:spTree>
    <p:extLst>
      <p:ext uri="{BB962C8B-B14F-4D97-AF65-F5344CB8AC3E}">
        <p14:creationId xmlns:p14="http://schemas.microsoft.com/office/powerpoint/2010/main" val="261325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8A32ED-B883-407F-BCFA-BD2EA27A3FBB}" type="datetimeFigureOut">
              <a:rPr lang="fa-IR" smtClean="0"/>
              <a:t>07/20/1441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6E38849-CBB8-4DB5-B93C-C728046F3C30}" type="slidenum">
              <a:rPr lang="fa-IR" smtClean="0"/>
              <a:t>‹#›</a:t>
            </a:fld>
            <a:endParaRPr lang="fa-IR"/>
          </a:p>
        </p:txBody>
      </p:sp>
    </p:spTree>
    <p:extLst>
      <p:ext uri="{BB962C8B-B14F-4D97-AF65-F5344CB8AC3E}">
        <p14:creationId xmlns:p14="http://schemas.microsoft.com/office/powerpoint/2010/main" val="258490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8A32ED-B883-407F-BCFA-BD2EA27A3FBB}" type="datetimeFigureOut">
              <a:rPr lang="fa-IR" smtClean="0"/>
              <a:t>07/20/1441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6E38849-CBB8-4DB5-B93C-C728046F3C30}" type="slidenum">
              <a:rPr lang="fa-IR" smtClean="0"/>
              <a:t>‹#›</a:t>
            </a:fld>
            <a:endParaRPr lang="fa-IR"/>
          </a:p>
        </p:txBody>
      </p:sp>
    </p:spTree>
    <p:extLst>
      <p:ext uri="{BB962C8B-B14F-4D97-AF65-F5344CB8AC3E}">
        <p14:creationId xmlns:p14="http://schemas.microsoft.com/office/powerpoint/2010/main" val="715305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A32ED-B883-407F-BCFA-BD2EA27A3FBB}" type="datetimeFigureOut">
              <a:rPr lang="fa-IR" smtClean="0"/>
              <a:t>07/20/1441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6E38849-CBB8-4DB5-B93C-C728046F3C30}" type="slidenum">
              <a:rPr lang="fa-IR" smtClean="0"/>
              <a:t>‹#›</a:t>
            </a:fld>
            <a:endParaRPr lang="fa-IR"/>
          </a:p>
        </p:txBody>
      </p:sp>
    </p:spTree>
    <p:extLst>
      <p:ext uri="{BB962C8B-B14F-4D97-AF65-F5344CB8AC3E}">
        <p14:creationId xmlns:p14="http://schemas.microsoft.com/office/powerpoint/2010/main" val="2190716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8A32ED-B883-407F-BCFA-BD2EA27A3FBB}" type="datetimeFigureOut">
              <a:rPr lang="fa-IR" smtClean="0"/>
              <a:t>07/20/1441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6E38849-CBB8-4DB5-B93C-C728046F3C30}" type="slidenum">
              <a:rPr lang="fa-IR" smtClean="0"/>
              <a:t>‹#›</a:t>
            </a:fld>
            <a:endParaRPr lang="fa-IR"/>
          </a:p>
        </p:txBody>
      </p:sp>
    </p:spTree>
    <p:extLst>
      <p:ext uri="{BB962C8B-B14F-4D97-AF65-F5344CB8AC3E}">
        <p14:creationId xmlns:p14="http://schemas.microsoft.com/office/powerpoint/2010/main" val="1215827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8A32ED-B883-407F-BCFA-BD2EA27A3FBB}" type="datetimeFigureOut">
              <a:rPr lang="fa-IR" smtClean="0"/>
              <a:t>07/20/1441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6E38849-CBB8-4DB5-B93C-C728046F3C30}" type="slidenum">
              <a:rPr lang="fa-IR" smtClean="0"/>
              <a:t>‹#›</a:t>
            </a:fld>
            <a:endParaRPr lang="fa-IR"/>
          </a:p>
        </p:txBody>
      </p:sp>
    </p:spTree>
    <p:extLst>
      <p:ext uri="{BB962C8B-B14F-4D97-AF65-F5344CB8AC3E}">
        <p14:creationId xmlns:p14="http://schemas.microsoft.com/office/powerpoint/2010/main" val="2232602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C8A32ED-B883-407F-BCFA-BD2EA27A3FBB}" type="datetimeFigureOut">
              <a:rPr lang="fa-IR" smtClean="0"/>
              <a:t>07/20/1441</a:t>
            </a:fld>
            <a:endParaRPr lang="fa-I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6E38849-CBB8-4DB5-B93C-C728046F3C30}" type="slidenum">
              <a:rPr lang="fa-IR" smtClean="0"/>
              <a:t>‹#›</a:t>
            </a:fld>
            <a:endParaRPr lang="fa-IR"/>
          </a:p>
        </p:txBody>
      </p:sp>
    </p:spTree>
    <p:extLst>
      <p:ext uri="{BB962C8B-B14F-4D97-AF65-F5344CB8AC3E}">
        <p14:creationId xmlns:p14="http://schemas.microsoft.com/office/powerpoint/2010/main" val="388954667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41334" y="609600"/>
            <a:ext cx="5926666" cy="1083733"/>
          </a:xfrm>
        </p:spPr>
        <p:txBody>
          <a:bodyPr>
            <a:normAutofit fontScale="90000"/>
          </a:bodyPr>
          <a:lstStyle/>
          <a:p>
            <a:pPr algn="ct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به نام خدا</a:t>
            </a:r>
            <a:br>
              <a:rPr lang="fa-IR" dirty="0" smtClean="0"/>
            </a:br>
            <a:r>
              <a:rPr lang="fa-IR" dirty="0" smtClean="0"/>
              <a:t>حسابداری پیمانکاری</a:t>
            </a:r>
            <a:endParaRPr lang="fa-IR" dirty="0"/>
          </a:p>
        </p:txBody>
      </p:sp>
      <p:sp>
        <p:nvSpPr>
          <p:cNvPr id="3" name="Subtitle 2"/>
          <p:cNvSpPr>
            <a:spLocks noGrp="1"/>
          </p:cNvSpPr>
          <p:nvPr>
            <p:ph type="subTitle" idx="1"/>
          </p:nvPr>
        </p:nvSpPr>
        <p:spPr>
          <a:xfrm>
            <a:off x="4402668" y="2607732"/>
            <a:ext cx="5396088" cy="2650067"/>
          </a:xfrm>
        </p:spPr>
        <p:txBody>
          <a:bodyPr>
            <a:normAutofit/>
          </a:bodyPr>
          <a:lstStyle/>
          <a:p>
            <a:pPr algn="r"/>
            <a:r>
              <a:rPr lang="fa-IR" sz="2800" dirty="0"/>
              <a:t>مراحل اجرای عملیات پیمان بلند مدت</a:t>
            </a:r>
          </a:p>
          <a:p>
            <a:pPr algn="r"/>
            <a:endParaRPr lang="fa-IR" sz="2800" dirty="0"/>
          </a:p>
          <a:p>
            <a:pPr algn="r"/>
            <a:endParaRPr lang="fa-IR" sz="2800" dirty="0"/>
          </a:p>
          <a:p>
            <a:pPr algn="r"/>
            <a:r>
              <a:rPr lang="fa-IR" sz="2800" dirty="0"/>
              <a:t>مدرس :رویا زارعشاهی</a:t>
            </a:r>
          </a:p>
          <a:p>
            <a:pPr algn="r"/>
            <a:endParaRPr lang="fa-IR" sz="2800" dirty="0"/>
          </a:p>
        </p:txBody>
      </p:sp>
    </p:spTree>
    <p:extLst>
      <p:ext uri="{BB962C8B-B14F-4D97-AF65-F5344CB8AC3E}">
        <p14:creationId xmlns:p14="http://schemas.microsoft.com/office/powerpoint/2010/main" val="1711091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6200" y="812800"/>
            <a:ext cx="10155174" cy="1846659"/>
          </a:xfrm>
          <a:prstGeom prst="rect">
            <a:avLst/>
          </a:prstGeom>
          <a:noFill/>
        </p:spPr>
        <p:txBody>
          <a:bodyPr wrap="square" rtlCol="1">
            <a:spAutoFit/>
          </a:bodyPr>
          <a:lstStyle/>
          <a:p>
            <a:pPr algn="r">
              <a:lnSpc>
                <a:spcPct val="150000"/>
              </a:lnSpc>
            </a:pPr>
            <a:r>
              <a:rPr lang="fa-IR" sz="3600" dirty="0" smtClean="0"/>
              <a:t>کسورات اصلی صورت وضعیت : </a:t>
            </a:r>
          </a:p>
          <a:p>
            <a:pPr marL="285750" indent="-285750" algn="r" rtl="1">
              <a:lnSpc>
                <a:spcPct val="150000"/>
              </a:lnSpc>
              <a:buFont typeface="Wingdings" panose="05000000000000000000" pitchFamily="2" charset="2"/>
              <a:buChar char="v"/>
            </a:pPr>
            <a:r>
              <a:rPr lang="fa-IR" sz="2000" dirty="0">
                <a:solidFill>
                  <a:srgbClr val="FF0000"/>
                </a:solidFill>
              </a:rPr>
              <a:t> </a:t>
            </a:r>
            <a:r>
              <a:rPr lang="fa-IR" sz="2000" dirty="0" smtClean="0">
                <a:solidFill>
                  <a:srgbClr val="FF0000"/>
                </a:solidFill>
              </a:rPr>
              <a:t> مالیات  </a:t>
            </a:r>
            <a:r>
              <a:rPr lang="fa-IR" sz="2000" dirty="0" smtClean="0"/>
              <a:t>طبق ماده 104 ق.م.م کارفرما مکلف هست تا 5% مبلغ هر صورت وضعیت  بابت مالیات علی الحساب پیمانکار کسر و ظرف 30 روز به حساب سازمان مالیاتی کشور واریز ورسید آن را به مودی تسلیم نماید </a:t>
            </a:r>
            <a:endParaRPr lang="fa-IR" sz="2000" dirty="0"/>
          </a:p>
        </p:txBody>
      </p:sp>
      <p:sp>
        <p:nvSpPr>
          <p:cNvPr id="3" name="TextBox 2"/>
          <p:cNvSpPr txBox="1"/>
          <p:nvPr/>
        </p:nvSpPr>
        <p:spPr>
          <a:xfrm>
            <a:off x="884174" y="3238500"/>
            <a:ext cx="10617200" cy="2400657"/>
          </a:xfrm>
          <a:prstGeom prst="rect">
            <a:avLst/>
          </a:prstGeom>
          <a:noFill/>
        </p:spPr>
        <p:txBody>
          <a:bodyPr wrap="square" rtlCol="1">
            <a:spAutoFit/>
          </a:bodyPr>
          <a:lstStyle/>
          <a:p>
            <a:pPr marL="285750" indent="-285750" algn="r" rtl="1">
              <a:lnSpc>
                <a:spcPct val="150000"/>
              </a:lnSpc>
              <a:buFont typeface="Wingdings" panose="05000000000000000000" pitchFamily="2" charset="2"/>
              <a:buChar char="v"/>
            </a:pPr>
            <a:r>
              <a:rPr lang="fa-IR" sz="2000" dirty="0" smtClean="0">
                <a:solidFill>
                  <a:srgbClr val="FF0000"/>
                </a:solidFill>
              </a:rPr>
              <a:t>بیمه : </a:t>
            </a:r>
            <a:r>
              <a:rPr lang="fa-IR" sz="2000" dirty="0" smtClean="0"/>
              <a:t>طبق ماد ه 38 قانون تامین اجتماعی کارفرما مکلف است 5%ازناخالص کارکرد هر صورت وضعیت را به عنوان سپرده بیمه کسر  وتا زمان مفا صا حساب بیمه توسط پیمانکار نزد خود نگهداری نماید </a:t>
            </a:r>
          </a:p>
          <a:p>
            <a:pPr marL="285750" indent="-285750" algn="r" rtl="1">
              <a:lnSpc>
                <a:spcPct val="150000"/>
              </a:lnSpc>
              <a:buFont typeface="Wingdings" panose="05000000000000000000" pitchFamily="2" charset="2"/>
              <a:buChar char="v"/>
            </a:pPr>
            <a:endParaRPr lang="fa-IR" sz="2000" dirty="0"/>
          </a:p>
          <a:p>
            <a:pPr algn="r" rtl="1">
              <a:lnSpc>
                <a:spcPct val="150000"/>
              </a:lnSpc>
            </a:pPr>
            <a:r>
              <a:rPr lang="fa-IR" sz="2000" dirty="0" smtClean="0"/>
              <a:t>حق بیمه طرح های عمرانی 6/6 درصد ( شامل 1/6 درصد سهم پیمانکار و 5 %  سهم کارفرما)</a:t>
            </a:r>
          </a:p>
          <a:p>
            <a:pPr algn="r" rtl="1">
              <a:lnSpc>
                <a:spcPct val="150000"/>
              </a:lnSpc>
            </a:pPr>
            <a:endParaRPr lang="fa-IR" sz="2000" dirty="0" smtClean="0"/>
          </a:p>
        </p:txBody>
      </p:sp>
    </p:spTree>
    <p:extLst>
      <p:ext uri="{BB962C8B-B14F-4D97-AF65-F5344CB8AC3E}">
        <p14:creationId xmlns:p14="http://schemas.microsoft.com/office/powerpoint/2010/main" val="586878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6276554"/>
              </p:ext>
            </p:extLst>
          </p:nvPr>
        </p:nvGraphicFramePr>
        <p:xfrm>
          <a:off x="2122311" y="0"/>
          <a:ext cx="8837789" cy="6464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0185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7600" y="876300"/>
            <a:ext cx="10198101" cy="3785652"/>
          </a:xfrm>
          <a:prstGeom prst="rect">
            <a:avLst/>
          </a:prstGeom>
          <a:noFill/>
        </p:spPr>
        <p:txBody>
          <a:bodyPr wrap="square" rtlCol="1">
            <a:spAutoFit/>
          </a:bodyPr>
          <a:lstStyle/>
          <a:p>
            <a:pPr marL="457200" indent="-457200" algn="r" rtl="1">
              <a:lnSpc>
                <a:spcPct val="150000"/>
              </a:lnSpc>
              <a:buFont typeface="Wingdings" panose="05000000000000000000" pitchFamily="2" charset="2"/>
              <a:buChar char="v"/>
            </a:pPr>
            <a:r>
              <a:rPr lang="fa-IR" sz="3200" dirty="0" smtClean="0">
                <a:solidFill>
                  <a:srgbClr val="FF0000"/>
                </a:solidFill>
              </a:rPr>
              <a:t>سپرده حسن انجام کار:</a:t>
            </a:r>
          </a:p>
          <a:p>
            <a:pPr algn="r" rtl="1">
              <a:lnSpc>
                <a:spcPct val="150000"/>
              </a:lnSpc>
            </a:pPr>
            <a:r>
              <a:rPr lang="fa-IR" sz="3200" dirty="0" smtClean="0"/>
              <a:t>کارفرما به منظور اطمینان از حسن اجرای کار توسط پیمانکار و جبران خسارت های احتمالی معمولا از هر صورت وضعیت 10 درصد به عنوان سپرده حسن انجام کار کسر می نماید که نصف ان بلافاصله پس از تحویل موقت و مابقی آن پس از تحویل قطعی  به پیمانکار مسترد می گردد.  </a:t>
            </a:r>
            <a:endParaRPr lang="fa-IR" sz="3200" dirty="0"/>
          </a:p>
        </p:txBody>
      </p:sp>
    </p:spTree>
    <p:extLst>
      <p:ext uri="{BB962C8B-B14F-4D97-AF65-F5344CB8AC3E}">
        <p14:creationId xmlns:p14="http://schemas.microsoft.com/office/powerpoint/2010/main" val="3281190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95400"/>
            <a:ext cx="8153400" cy="4648200"/>
          </a:xfrm>
        </p:spPr>
        <p:txBody>
          <a:bodyPr/>
          <a:lstStyle/>
          <a:p>
            <a:pPr algn="ctr" eaLnBrk="1" hangingPunct="1">
              <a:defRPr/>
            </a:pPr>
            <a:r>
              <a:rPr lang="fa-IR"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با تشكر</a:t>
            </a:r>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r>
            <a:b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endParaRPr lang="fa-IR" dirty="0"/>
          </a:p>
        </p:txBody>
      </p:sp>
      <p:pic>
        <p:nvPicPr>
          <p:cNvPr id="4710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286000" y="1524000"/>
            <a:ext cx="7848600" cy="3046988"/>
          </a:xfrm>
          <a:prstGeom prst="rect">
            <a:avLst/>
          </a:prstGeom>
        </p:spPr>
        <p:txBody>
          <a:bodyPr>
            <a:spAutoFit/>
          </a:bodyPr>
          <a:lstStyle/>
          <a:p>
            <a:pPr algn="ctr">
              <a:defRPr/>
            </a:pPr>
            <a:r>
              <a:rPr lang="fa-IR" sz="9600" b="1" cap="all" dirty="0">
                <a:ln w="0"/>
                <a:solidFill>
                  <a:schemeClr val="bg1">
                    <a:lumMod val="95000"/>
                  </a:schemeClr>
                </a:solidFill>
                <a:effectLst>
                  <a:reflection blurRad="6350" stA="55000" endA="50" endPos="85000" dist="60007" dir="5400000" sy="-100000" algn="bl" rotWithShape="0"/>
                </a:effectLst>
                <a:ea typeface="Calibri" pitchFamily="34" charset="0"/>
              </a:rPr>
              <a:t>با </a:t>
            </a:r>
            <a:r>
              <a:rPr lang="fa-IR" sz="9600" b="1" cap="all" dirty="0" smtClean="0">
                <a:ln w="0"/>
                <a:solidFill>
                  <a:schemeClr val="bg1">
                    <a:lumMod val="95000"/>
                  </a:schemeClr>
                </a:solidFill>
                <a:effectLst>
                  <a:reflection blurRad="6350" stA="55000" endA="50" endPos="85000" dist="60007" dir="5400000" sy="-100000" algn="bl" rotWithShape="0"/>
                </a:effectLst>
                <a:ea typeface="Calibri" pitchFamily="34" charset="0"/>
              </a:rPr>
              <a:t>آرزوی موفقیت شما </a:t>
            </a:r>
            <a:endParaRPr lang="en-US" sz="9600" b="1" cap="all" dirty="0">
              <a:ln w="0"/>
              <a:solidFill>
                <a:schemeClr val="bg1">
                  <a:lumMod val="95000"/>
                </a:schemeClr>
              </a:solidFill>
              <a:effectLst>
                <a:reflection blurRad="6350" stA="55000" endA="50" endPos="85000" dist="60007" dir="5400000" sy="-100000" algn="bl" rotWithShape="0"/>
              </a:effectLst>
            </a:endParaRPr>
          </a:p>
        </p:txBody>
      </p:sp>
    </p:spTree>
    <p:extLst>
      <p:ext uri="{BB962C8B-B14F-4D97-AF65-F5344CB8AC3E}">
        <p14:creationId xmlns:p14="http://schemas.microsoft.com/office/powerpoint/2010/main" val="3693149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repeatCount="3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anim calcmode="lin" valueType="num">
                                      <p:cBhvr>
                                        <p:cTn id="8" dur="3000" fill="hold"/>
                                        <p:tgtEl>
                                          <p:spTgt spid="10"/>
                                        </p:tgtEl>
                                        <p:attrNameLst>
                                          <p:attrName>ppt_w</p:attrName>
                                        </p:attrNameLst>
                                      </p:cBhvr>
                                      <p:tavLst>
                                        <p:tav tm="0" fmla="#ppt_w*sin(2.5*pi*$)">
                                          <p:val>
                                            <p:fltVal val="0"/>
                                          </p:val>
                                        </p:tav>
                                        <p:tav tm="100000">
                                          <p:val>
                                            <p:fltVal val="1"/>
                                          </p:val>
                                        </p:tav>
                                      </p:tavLst>
                                    </p:anim>
                                    <p:anim calcmode="lin" valueType="num">
                                      <p:cBhvr>
                                        <p:cTn id="9" dur="3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587022"/>
            <a:ext cx="8500534" cy="5171737"/>
          </a:xfrm>
          <a:prstGeom prst="rect">
            <a:avLst/>
          </a:prstGeom>
          <a:noFill/>
        </p:spPr>
        <p:txBody>
          <a:bodyPr wrap="square" rtlCol="1">
            <a:spAutoFit/>
          </a:bodyPr>
          <a:lstStyle/>
          <a:p>
            <a:pPr algn="r">
              <a:lnSpc>
                <a:spcPct val="150000"/>
              </a:lnSpc>
            </a:pPr>
            <a:r>
              <a:rPr lang="fa-IR" sz="3200" dirty="0" smtClean="0"/>
              <a:t>مراحل اجرای عملیات پیمان های بلند مدت:</a:t>
            </a:r>
          </a:p>
          <a:p>
            <a:pPr algn="r">
              <a:lnSpc>
                <a:spcPct val="150000"/>
              </a:lnSpc>
            </a:pPr>
            <a:r>
              <a:rPr lang="fa-IR" sz="3200" dirty="0" smtClean="0"/>
              <a:t>1- ارجاع کار به پیمانکار</a:t>
            </a:r>
          </a:p>
          <a:p>
            <a:pPr algn="r">
              <a:lnSpc>
                <a:spcPct val="150000"/>
              </a:lnSpc>
            </a:pPr>
            <a:r>
              <a:rPr lang="fa-IR" sz="3200" dirty="0" smtClean="0"/>
              <a:t>2- انعقاد قرارداد</a:t>
            </a:r>
          </a:p>
          <a:p>
            <a:pPr algn="r">
              <a:lnSpc>
                <a:spcPct val="150000"/>
              </a:lnSpc>
            </a:pPr>
            <a:r>
              <a:rPr lang="fa-IR" sz="3200" dirty="0" smtClean="0"/>
              <a:t>3- تجهیز کارگاه واجرای عملیات اصلی</a:t>
            </a:r>
          </a:p>
          <a:p>
            <a:pPr algn="r">
              <a:lnSpc>
                <a:spcPct val="150000"/>
              </a:lnSpc>
            </a:pPr>
            <a:r>
              <a:rPr lang="fa-IR" sz="3200" dirty="0" smtClean="0"/>
              <a:t>4- تهیه صورت وضعیت کارهای انجام شده</a:t>
            </a:r>
          </a:p>
          <a:p>
            <a:pPr algn="r">
              <a:lnSpc>
                <a:spcPct val="150000"/>
              </a:lnSpc>
            </a:pPr>
            <a:r>
              <a:rPr lang="fa-IR" sz="3200" dirty="0" smtClean="0"/>
              <a:t>5- تحویل موقت</a:t>
            </a:r>
          </a:p>
          <a:p>
            <a:pPr algn="r">
              <a:lnSpc>
                <a:spcPct val="150000"/>
              </a:lnSpc>
            </a:pPr>
            <a:r>
              <a:rPr lang="fa-IR" sz="3200" dirty="0" smtClean="0"/>
              <a:t>6-تحویل قطعی</a:t>
            </a:r>
            <a:endParaRPr lang="fa-IR" sz="3200" dirty="0"/>
          </a:p>
        </p:txBody>
      </p:sp>
    </p:spTree>
    <p:extLst>
      <p:ext uri="{BB962C8B-B14F-4D97-AF65-F5344CB8AC3E}">
        <p14:creationId xmlns:p14="http://schemas.microsoft.com/office/powerpoint/2010/main" val="2130098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0445" y="248356"/>
            <a:ext cx="9572978" cy="5016758"/>
          </a:xfrm>
          <a:prstGeom prst="rect">
            <a:avLst/>
          </a:prstGeom>
          <a:noFill/>
        </p:spPr>
        <p:txBody>
          <a:bodyPr wrap="square" rtlCol="1">
            <a:spAutoFit/>
          </a:bodyPr>
          <a:lstStyle/>
          <a:p>
            <a:pPr marL="342900" lvl="0" indent="-342900" algn="r" rtl="1" fontAlgn="base">
              <a:lnSpc>
                <a:spcPct val="200000"/>
              </a:lnSpc>
              <a:spcBef>
                <a:spcPct val="20000"/>
              </a:spcBef>
              <a:spcAft>
                <a:spcPct val="0"/>
              </a:spcAft>
              <a:buClr>
                <a:srgbClr val="CCECFF"/>
              </a:buClr>
              <a:buSzPct val="115000"/>
              <a:buFont typeface="Wingdings" panose="05000000000000000000" pitchFamily="2" charset="2"/>
              <a:buChar char="§"/>
            </a:pPr>
            <a:r>
              <a:rPr lang="fa-IR" altLang="fa-IR" sz="3200" dirty="0" smtClean="0">
                <a:solidFill>
                  <a:srgbClr val="EAEAEA"/>
                </a:solidFill>
                <a:effectLst>
                  <a:outerShdw blurRad="38100" dist="38100" dir="2700000" algn="tl">
                    <a:srgbClr val="000000"/>
                  </a:outerShdw>
                </a:effectLst>
                <a:latin typeface="Arial"/>
                <a:cs typeface="Arial"/>
              </a:rPr>
              <a:t>1-مناقصه </a:t>
            </a:r>
            <a:r>
              <a:rPr lang="fa-IR" altLang="fa-IR" sz="3200" dirty="0">
                <a:solidFill>
                  <a:srgbClr val="EAEAEA"/>
                </a:solidFill>
                <a:effectLst>
                  <a:outerShdw blurRad="38100" dist="38100" dir="2700000" algn="tl">
                    <a:srgbClr val="000000"/>
                  </a:outerShdw>
                </a:effectLst>
                <a:latin typeface="Arial"/>
                <a:cs typeface="Arial"/>
              </a:rPr>
              <a:t>عمومي : دراين حالت پس از تهيه شدن اسناد ومدارك مناقصه ، ومبلغ پيمان ازطريق جرايد به اطلاع كليه پيمانكاران ميرسد . پيمانكاران مجاز واجد شرايط بادريافت اسناد ومدارك مناقصه مبلغ پيشنهاد خود را در يك پاكت ومبلغ ضمانتنامه شركت در مناقصه رادرپاكت ديگر براي دستگاه اجرايي ارسال مي نمايند . </a:t>
            </a:r>
            <a:endParaRPr lang="en-US" altLang="fa-IR" sz="3200" dirty="0">
              <a:solidFill>
                <a:srgbClr val="EAEAEA"/>
              </a:solidFill>
              <a:effectLst>
                <a:outerShdw blurRad="38100" dist="38100" dir="2700000" algn="tl">
                  <a:srgbClr val="000000"/>
                </a:outerShdw>
              </a:effectLst>
              <a:latin typeface="Arial"/>
              <a:cs typeface="Arial"/>
            </a:endParaRPr>
          </a:p>
        </p:txBody>
      </p:sp>
    </p:spTree>
    <p:extLst>
      <p:ext uri="{BB962C8B-B14F-4D97-AF65-F5344CB8AC3E}">
        <p14:creationId xmlns:p14="http://schemas.microsoft.com/office/powerpoint/2010/main" val="2112617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27201" y="362248"/>
            <a:ext cx="8760178" cy="3671005"/>
          </a:xfrm>
          <a:prstGeom prst="rect">
            <a:avLst/>
          </a:prstGeom>
        </p:spPr>
        <p:txBody>
          <a:bodyPr wrap="square">
            <a:spAutoFit/>
          </a:bodyPr>
          <a:lstStyle/>
          <a:p>
            <a:pPr algn="r">
              <a:lnSpc>
                <a:spcPct val="200000"/>
              </a:lnSpc>
            </a:pPr>
            <a:r>
              <a:rPr lang="fa-IR" altLang="fa-IR" sz="2400" dirty="0"/>
              <a:t> </a:t>
            </a:r>
            <a:endParaRPr lang="fa-IR" altLang="fa-IR" sz="2400" dirty="0" smtClean="0"/>
          </a:p>
          <a:p>
            <a:pPr algn="r">
              <a:lnSpc>
                <a:spcPct val="200000"/>
              </a:lnSpc>
            </a:pPr>
            <a:endParaRPr lang="fa-IR" altLang="fa-IR" sz="2400" dirty="0"/>
          </a:p>
          <a:p>
            <a:pPr algn="r">
              <a:lnSpc>
                <a:spcPct val="200000"/>
              </a:lnSpc>
            </a:pPr>
            <a:r>
              <a:rPr lang="fa-IR" altLang="fa-IR" sz="2400" dirty="0" smtClean="0"/>
              <a:t>2 </a:t>
            </a:r>
            <a:r>
              <a:rPr lang="fa-IR" altLang="fa-IR" sz="2400" dirty="0"/>
              <a:t>- مناقصه محدود : دراين روش از پيمانكاران ذيصلاح كتبا دعوت به عمل مي آيد تا دراين مناقصه شركت نمايند وبا توجه به ضوابط بند  1اقدام به تعيين برنده مناقصه مينمايند تا نسبت به عقد قرارداداقدام لازم صورت پذيرد </a:t>
            </a:r>
            <a:endParaRPr lang="fa-IR" sz="2400" dirty="0"/>
          </a:p>
        </p:txBody>
      </p:sp>
    </p:spTree>
    <p:extLst>
      <p:ext uri="{BB962C8B-B14F-4D97-AF65-F5344CB8AC3E}">
        <p14:creationId xmlns:p14="http://schemas.microsoft.com/office/powerpoint/2010/main" val="218534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9" y="1659285"/>
            <a:ext cx="7608711" cy="3323987"/>
          </a:xfrm>
          <a:prstGeom prst="rect">
            <a:avLst/>
          </a:prstGeom>
        </p:spPr>
        <p:txBody>
          <a:bodyPr wrap="square">
            <a:spAutoFit/>
          </a:bodyPr>
          <a:lstStyle/>
          <a:p>
            <a:pPr marL="342900" lvl="0" indent="-342900" algn="r" rtl="1" fontAlgn="base">
              <a:lnSpc>
                <a:spcPct val="150000"/>
              </a:lnSpc>
              <a:spcBef>
                <a:spcPct val="20000"/>
              </a:spcBef>
              <a:spcAft>
                <a:spcPct val="0"/>
              </a:spcAft>
              <a:buClr>
                <a:srgbClr val="CCECFF"/>
              </a:buClr>
              <a:buSzPct val="115000"/>
            </a:pPr>
            <a:r>
              <a:rPr lang="fa-IR" altLang="fa-IR" sz="2800" dirty="0">
                <a:solidFill>
                  <a:srgbClr val="EAEAEA"/>
                </a:solidFill>
                <a:effectLst>
                  <a:outerShdw blurRad="38100" dist="38100" dir="2700000" algn="tl">
                    <a:srgbClr val="000000"/>
                  </a:outerShdw>
                </a:effectLst>
                <a:latin typeface="Arial"/>
                <a:cs typeface="Arial"/>
              </a:rPr>
              <a:t>3- ترك </a:t>
            </a:r>
            <a:r>
              <a:rPr lang="fa-IR" altLang="fa-IR" sz="2800" dirty="0" smtClean="0">
                <a:solidFill>
                  <a:srgbClr val="EAEAEA"/>
                </a:solidFill>
                <a:effectLst>
                  <a:outerShdw blurRad="38100" dist="38100" dir="2700000" algn="tl">
                    <a:srgbClr val="000000"/>
                  </a:outerShdw>
                </a:effectLst>
                <a:latin typeface="Arial"/>
                <a:cs typeface="Arial"/>
              </a:rPr>
              <a:t>تشريفات </a:t>
            </a:r>
            <a:r>
              <a:rPr lang="fa-IR" altLang="fa-IR" sz="2800" dirty="0">
                <a:solidFill>
                  <a:srgbClr val="EAEAEA"/>
                </a:solidFill>
                <a:effectLst>
                  <a:outerShdw blurRad="38100" dist="38100" dir="2700000" algn="tl">
                    <a:srgbClr val="000000"/>
                  </a:outerShdw>
                </a:effectLst>
                <a:latin typeface="Arial"/>
                <a:cs typeface="Arial"/>
              </a:rPr>
              <a:t>مناقصه :طبق </a:t>
            </a:r>
            <a:r>
              <a:rPr lang="fa-IR" altLang="fa-IR" sz="2800" dirty="0" smtClean="0">
                <a:solidFill>
                  <a:srgbClr val="EAEAEA"/>
                </a:solidFill>
                <a:effectLst>
                  <a:outerShdw blurRad="38100" dist="38100" dir="2700000" algn="tl">
                    <a:srgbClr val="000000"/>
                  </a:outerShdw>
                </a:effectLst>
                <a:latin typeface="Arial"/>
                <a:cs typeface="Arial"/>
              </a:rPr>
              <a:t>ماده </a:t>
            </a:r>
            <a:r>
              <a:rPr lang="fa-IR" altLang="fa-IR" sz="2800" dirty="0">
                <a:solidFill>
                  <a:srgbClr val="EAEAEA"/>
                </a:solidFill>
                <a:effectLst>
                  <a:outerShdw blurRad="38100" dist="38100" dir="2700000" algn="tl">
                    <a:srgbClr val="000000"/>
                  </a:outerShdw>
                </a:effectLst>
                <a:latin typeface="Arial"/>
                <a:cs typeface="Arial"/>
              </a:rPr>
              <a:t>83 و84 قانون محاسبات عمومي كشور در مواردي كه انجام مناقصه بنابر مصلحت وتشخيص بالاترين مقامات دستگاه اجرايي ممكن وبه صرف وصلاح نباشد ، مي توان پيمانكار را از طريق ترك تشريفات مناقصه انتخاب نمود . </a:t>
            </a:r>
            <a:endParaRPr lang="en-US" altLang="fa-IR" sz="2800" dirty="0">
              <a:solidFill>
                <a:srgbClr val="EAEAEA"/>
              </a:solidFill>
              <a:effectLst>
                <a:outerShdw blurRad="38100" dist="38100" dir="2700000" algn="tl">
                  <a:srgbClr val="000000"/>
                </a:outerShdw>
              </a:effectLst>
              <a:latin typeface="Arial"/>
              <a:cs typeface="Arial"/>
            </a:endParaRPr>
          </a:p>
        </p:txBody>
      </p:sp>
    </p:spTree>
    <p:extLst>
      <p:ext uri="{BB962C8B-B14F-4D97-AF65-F5344CB8AC3E}">
        <p14:creationId xmlns:p14="http://schemas.microsoft.com/office/powerpoint/2010/main" val="527338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52278" y="406400"/>
            <a:ext cx="2523448" cy="584775"/>
          </a:xfrm>
          <a:prstGeom prst="rect">
            <a:avLst/>
          </a:prstGeom>
          <a:noFill/>
        </p:spPr>
        <p:txBody>
          <a:bodyPr wrap="none" rtlCol="1">
            <a:spAutoFit/>
          </a:bodyPr>
          <a:lstStyle/>
          <a:p>
            <a:r>
              <a:rPr lang="fa-IR" sz="3200" dirty="0" smtClean="0"/>
              <a:t>2- انعقاد قرارداد </a:t>
            </a:r>
            <a:endParaRPr lang="fa-IR" sz="3200" dirty="0"/>
          </a:p>
        </p:txBody>
      </p:sp>
      <p:sp>
        <p:nvSpPr>
          <p:cNvPr id="3" name="Rectangle 2"/>
          <p:cNvSpPr/>
          <p:nvPr/>
        </p:nvSpPr>
        <p:spPr>
          <a:xfrm>
            <a:off x="-101600" y="1571725"/>
            <a:ext cx="11889716" cy="3933384"/>
          </a:xfrm>
          <a:prstGeom prst="rect">
            <a:avLst/>
          </a:prstGeom>
        </p:spPr>
        <p:txBody>
          <a:bodyPr wrap="square">
            <a:spAutoFit/>
          </a:bodyPr>
          <a:lstStyle/>
          <a:p>
            <a:pPr marL="342900" lvl="0" indent="-342900" algn="r" rtl="1" fontAlgn="base">
              <a:spcBef>
                <a:spcPct val="20000"/>
              </a:spcBef>
              <a:spcAft>
                <a:spcPct val="0"/>
              </a:spcAft>
              <a:buClr>
                <a:srgbClr val="CCECFF"/>
              </a:buClr>
              <a:buSzPct val="115000"/>
              <a:buFont typeface="Wingdings" panose="05000000000000000000" pitchFamily="2" charset="2"/>
              <a:buChar char="§"/>
            </a:pPr>
            <a:r>
              <a:rPr lang="fa-IR" altLang="fa-IR" sz="3200" dirty="0">
                <a:solidFill>
                  <a:srgbClr val="EAEAEA"/>
                </a:solidFill>
                <a:effectLst>
                  <a:outerShdw blurRad="38100" dist="38100" dir="2700000" algn="tl">
                    <a:srgbClr val="000000"/>
                  </a:outerShdw>
                </a:effectLst>
                <a:latin typeface="Arial"/>
                <a:cs typeface="Arial"/>
              </a:rPr>
              <a:t>در اين مرحله دستگاه اجرايي با برنده مناقصه قرارداد منعقد مي نمايد واقدامات زير صورت مي پذيرد </a:t>
            </a:r>
            <a:r>
              <a:rPr lang="fa-IR" altLang="fa-IR" sz="3200" dirty="0" smtClean="0">
                <a:solidFill>
                  <a:srgbClr val="EAEAEA"/>
                </a:solidFill>
                <a:effectLst>
                  <a:outerShdw blurRad="38100" dist="38100" dir="2700000" algn="tl">
                    <a:srgbClr val="000000"/>
                  </a:outerShdw>
                </a:effectLst>
                <a:latin typeface="Arial"/>
                <a:cs typeface="Arial"/>
              </a:rPr>
              <a:t>:</a:t>
            </a:r>
          </a:p>
          <a:p>
            <a:pPr marL="342900" indent="-342900" algn="r" rtl="1" fontAlgn="base">
              <a:spcBef>
                <a:spcPct val="20000"/>
              </a:spcBef>
              <a:spcAft>
                <a:spcPct val="0"/>
              </a:spcAft>
              <a:buClr>
                <a:srgbClr val="CCECFF"/>
              </a:buClr>
              <a:buSzPct val="115000"/>
              <a:buFont typeface="Wingdings" panose="05000000000000000000" pitchFamily="2" charset="2"/>
              <a:buChar char="§"/>
            </a:pPr>
            <a:r>
              <a:rPr lang="fa-IR" altLang="fa-IR" sz="3200" dirty="0" smtClean="0"/>
              <a:t>1 - ضمانتنامه يا سپرده شركت در مناقصه برنده آزاد مي گردد.</a:t>
            </a:r>
            <a:endParaRPr lang="en-US" altLang="fa-IR" sz="3200" dirty="0" smtClean="0"/>
          </a:p>
          <a:p>
            <a:pPr marL="342900" lvl="0" indent="-342900" algn="r" rtl="1" fontAlgn="base">
              <a:spcBef>
                <a:spcPct val="20000"/>
              </a:spcBef>
              <a:spcAft>
                <a:spcPct val="0"/>
              </a:spcAft>
              <a:buClr>
                <a:srgbClr val="CCECFF"/>
              </a:buClr>
              <a:buSzPct val="115000"/>
              <a:buFont typeface="Wingdings" panose="05000000000000000000" pitchFamily="2" charset="2"/>
              <a:buChar char="§"/>
            </a:pPr>
            <a:endParaRPr lang="fa-IR" altLang="fa-IR" sz="3200" dirty="0" smtClean="0">
              <a:solidFill>
                <a:srgbClr val="EAEAEA"/>
              </a:solidFill>
              <a:effectLst>
                <a:outerShdw blurRad="38100" dist="38100" dir="2700000" algn="tl">
                  <a:srgbClr val="000000"/>
                </a:outerShdw>
              </a:effectLst>
              <a:latin typeface="Arial"/>
              <a:cs typeface="Arial"/>
            </a:endParaRPr>
          </a:p>
          <a:p>
            <a:pPr lvl="0" algn="r" rtl="1" fontAlgn="base">
              <a:spcBef>
                <a:spcPct val="20000"/>
              </a:spcBef>
              <a:spcAft>
                <a:spcPct val="0"/>
              </a:spcAft>
              <a:buClr>
                <a:srgbClr val="CCECFF"/>
              </a:buClr>
              <a:buSzPct val="115000"/>
            </a:pPr>
            <a:r>
              <a:rPr lang="fa-IR" altLang="fa-IR" sz="3200" dirty="0">
                <a:solidFill>
                  <a:srgbClr val="EAEAEA"/>
                </a:solidFill>
                <a:effectLst>
                  <a:outerShdw blurRad="38100" dist="38100" dir="2700000" algn="tl">
                    <a:srgbClr val="000000"/>
                  </a:outerShdw>
                </a:effectLst>
                <a:latin typeface="Arial"/>
                <a:cs typeface="Arial"/>
              </a:rPr>
              <a:t> </a:t>
            </a:r>
            <a:r>
              <a:rPr lang="fa-IR" altLang="fa-IR" sz="3200" dirty="0" smtClean="0">
                <a:solidFill>
                  <a:srgbClr val="EAEAEA"/>
                </a:solidFill>
                <a:effectLst>
                  <a:outerShdw blurRad="38100" dist="38100" dir="2700000" algn="tl">
                    <a:srgbClr val="000000"/>
                  </a:outerShdw>
                </a:effectLst>
                <a:latin typeface="Arial"/>
                <a:cs typeface="Arial"/>
              </a:rPr>
              <a:t>2- ضمانت نامه معادل پنج درصد مبلغ اولیه قرارداد تهیه وبه کارفرما ارائه می کندیا سپرده نقدی به کارفرما واریز می کند.</a:t>
            </a:r>
          </a:p>
          <a:p>
            <a:pPr lvl="0" algn="r" rtl="1" fontAlgn="base">
              <a:spcBef>
                <a:spcPct val="20000"/>
              </a:spcBef>
              <a:spcAft>
                <a:spcPct val="0"/>
              </a:spcAft>
              <a:buClr>
                <a:srgbClr val="CCECFF"/>
              </a:buClr>
              <a:buSzPct val="115000"/>
            </a:pPr>
            <a:r>
              <a:rPr lang="fa-IR" altLang="fa-IR" sz="3200" dirty="0" smtClean="0">
                <a:solidFill>
                  <a:srgbClr val="EAEAEA"/>
                </a:solidFill>
                <a:effectLst>
                  <a:outerShdw blurRad="38100" dist="38100" dir="2700000" algn="tl">
                    <a:srgbClr val="000000"/>
                  </a:outerShdw>
                </a:effectLst>
                <a:latin typeface="Arial"/>
                <a:cs typeface="Arial"/>
              </a:rPr>
              <a:t>   </a:t>
            </a:r>
            <a:endParaRPr lang="en-US" altLang="fa-IR" sz="3200" dirty="0">
              <a:solidFill>
                <a:srgbClr val="EAEAEA"/>
              </a:solidFill>
              <a:effectLst>
                <a:outerShdw blurRad="38100" dist="38100" dir="2700000" algn="tl">
                  <a:srgbClr val="000000"/>
                </a:outerShdw>
              </a:effectLst>
              <a:latin typeface="Arial"/>
              <a:cs typeface="Arial"/>
            </a:endParaRPr>
          </a:p>
        </p:txBody>
      </p:sp>
    </p:spTree>
    <p:extLst>
      <p:ext uri="{BB962C8B-B14F-4D97-AF65-F5344CB8AC3E}">
        <p14:creationId xmlns:p14="http://schemas.microsoft.com/office/powerpoint/2010/main" val="592325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8700" y="1358900"/>
            <a:ext cx="9627220" cy="3539430"/>
          </a:xfrm>
          <a:prstGeom prst="rect">
            <a:avLst/>
          </a:prstGeom>
          <a:noFill/>
        </p:spPr>
        <p:txBody>
          <a:bodyPr wrap="square" rtlCol="1">
            <a:spAutoFit/>
          </a:bodyPr>
          <a:lstStyle/>
          <a:p>
            <a:pPr algn="r"/>
            <a:r>
              <a:rPr lang="fa-IR" altLang="fa-IR" sz="3200" dirty="0" smtClean="0"/>
              <a:t>3- 50  % كل پيمان به عنوان ضمانتنامه حسن انجام كار از پيمانكار اخذ مي گردد </a:t>
            </a:r>
          </a:p>
          <a:p>
            <a:pPr algn="r"/>
            <a:r>
              <a:rPr lang="fa-IR" altLang="fa-IR" sz="3200" dirty="0" smtClean="0"/>
              <a:t>4- پيمان نامه پس از امضاء مبادله مي گردد</a:t>
            </a:r>
            <a:endParaRPr lang="en-US" altLang="fa-IR" sz="3200" dirty="0" smtClean="0"/>
          </a:p>
          <a:p>
            <a:pPr algn="r"/>
            <a:r>
              <a:rPr lang="fa-IR" altLang="fa-IR" sz="3200" dirty="0" smtClean="0"/>
              <a:t>5- 20 درصد مبلغ اولیه پیمان  به عنوان پیش پرداخت به کارفرما پرداخت شود.البته طی چند مرحله از پیمان پرداخت می شود</a:t>
            </a:r>
            <a:endParaRPr lang="en-US" altLang="fa-IR" sz="3200" dirty="0" smtClean="0"/>
          </a:p>
          <a:p>
            <a:pPr algn="r"/>
            <a:endParaRPr lang="fa-IR" altLang="fa-IR" sz="3200" dirty="0"/>
          </a:p>
          <a:p>
            <a:pPr algn="r"/>
            <a:r>
              <a:rPr lang="fa-IR" altLang="fa-IR" sz="3200" dirty="0" smtClean="0"/>
              <a:t> </a:t>
            </a:r>
            <a:endParaRPr lang="fa-IR" sz="3200" dirty="0"/>
          </a:p>
        </p:txBody>
      </p:sp>
    </p:spTree>
    <p:extLst>
      <p:ext uri="{BB962C8B-B14F-4D97-AF65-F5344CB8AC3E}">
        <p14:creationId xmlns:p14="http://schemas.microsoft.com/office/powerpoint/2010/main" val="1409302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6600" y="673100"/>
            <a:ext cx="9274446" cy="1569660"/>
          </a:xfrm>
          <a:prstGeom prst="rect">
            <a:avLst/>
          </a:prstGeom>
          <a:noFill/>
        </p:spPr>
        <p:txBody>
          <a:bodyPr wrap="square" rtlCol="1">
            <a:spAutoFit/>
          </a:bodyPr>
          <a:lstStyle/>
          <a:p>
            <a:pPr algn="r"/>
            <a:r>
              <a:rPr lang="fa-IR" sz="2400" dirty="0" smtClean="0"/>
              <a:t>تجهیز کارگاه و اجرای عملیات اصلی </a:t>
            </a:r>
          </a:p>
          <a:p>
            <a:pPr algn="r"/>
            <a:endParaRPr lang="fa-IR" sz="2400" dirty="0" smtClean="0"/>
          </a:p>
          <a:p>
            <a:pPr algn="r"/>
            <a:r>
              <a:rPr lang="fa-IR" sz="2400" dirty="0" smtClean="0"/>
              <a:t>کارفرما زمینی رابرای تاسیس و ایجاد کارگاه و انجام عملیات موضوع پیمان بصورت بلا عوض در اختیار پیمانکار قرار می دهد</a:t>
            </a:r>
            <a:endParaRPr lang="fa-IR" sz="2400" dirty="0"/>
          </a:p>
        </p:txBody>
      </p:sp>
      <p:sp>
        <p:nvSpPr>
          <p:cNvPr id="3" name="Explosion 2 2"/>
          <p:cNvSpPr/>
          <p:nvPr/>
        </p:nvSpPr>
        <p:spPr>
          <a:xfrm>
            <a:off x="9766300" y="2362200"/>
            <a:ext cx="1435100" cy="965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نکته </a:t>
            </a:r>
            <a:endParaRPr lang="fa-IR" dirty="0"/>
          </a:p>
        </p:txBody>
      </p:sp>
      <p:sp>
        <p:nvSpPr>
          <p:cNvPr id="5" name="TextBox 4"/>
          <p:cNvSpPr txBox="1"/>
          <p:nvPr/>
        </p:nvSpPr>
        <p:spPr>
          <a:xfrm>
            <a:off x="3365500" y="3631505"/>
            <a:ext cx="7571053" cy="369332"/>
          </a:xfrm>
          <a:prstGeom prst="rect">
            <a:avLst/>
          </a:prstGeom>
          <a:noFill/>
        </p:spPr>
        <p:txBody>
          <a:bodyPr wrap="square" rtlCol="1">
            <a:spAutoFit/>
          </a:bodyPr>
          <a:lstStyle/>
          <a:p>
            <a:pPr algn="r"/>
            <a:r>
              <a:rPr lang="fa-IR" dirty="0" smtClean="0"/>
              <a:t>اخذ پروانه و پرداخت مخارج شهرداری به عهده کارفرما است .</a:t>
            </a:r>
            <a:endParaRPr lang="fa-IR" dirty="0"/>
          </a:p>
        </p:txBody>
      </p:sp>
    </p:spTree>
    <p:extLst>
      <p:ext uri="{BB962C8B-B14F-4D97-AF65-F5344CB8AC3E}">
        <p14:creationId xmlns:p14="http://schemas.microsoft.com/office/powerpoint/2010/main" val="1086290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6100" y="584200"/>
            <a:ext cx="9053259" cy="4616648"/>
          </a:xfrm>
          <a:prstGeom prst="rect">
            <a:avLst/>
          </a:prstGeom>
          <a:noFill/>
        </p:spPr>
        <p:txBody>
          <a:bodyPr wrap="square" rtlCol="1">
            <a:spAutoFit/>
          </a:bodyPr>
          <a:lstStyle/>
          <a:p>
            <a:pPr algn="r">
              <a:lnSpc>
                <a:spcPct val="150000"/>
              </a:lnSpc>
            </a:pPr>
            <a:r>
              <a:rPr lang="fa-IR" sz="3200" b="1" dirty="0" smtClean="0"/>
              <a:t>تهیه صورت وضعیت  کارهای انجام شده</a:t>
            </a:r>
          </a:p>
          <a:p>
            <a:pPr algn="r">
              <a:lnSpc>
                <a:spcPct val="150000"/>
              </a:lnSpc>
            </a:pPr>
            <a:r>
              <a:rPr lang="fa-IR" sz="3200" dirty="0" smtClean="0"/>
              <a:t>صورت تمامی کارهای انجام شده را از زمان شروع قرارداد  تا آن تاریخ و همچنین مواد مصالح لازم برای اجرای پیمان را که در پای کار موجود است  تعیین و آن را درقالب صورتحسابی که صورت وضعیت  نامید ه می شود  نشان می دهد.</a:t>
            </a:r>
          </a:p>
          <a:p>
            <a:pPr algn="r"/>
            <a:endParaRPr lang="fa-IR" dirty="0"/>
          </a:p>
          <a:p>
            <a:pPr algn="r"/>
            <a:endParaRPr lang="fa-IR" dirty="0" smtClean="0"/>
          </a:p>
          <a:p>
            <a:pPr algn="r"/>
            <a:r>
              <a:rPr lang="fa-IR" dirty="0" smtClean="0"/>
              <a:t> </a:t>
            </a:r>
            <a:endParaRPr lang="fa-IR" dirty="0"/>
          </a:p>
        </p:txBody>
      </p:sp>
    </p:spTree>
    <p:extLst>
      <p:ext uri="{BB962C8B-B14F-4D97-AF65-F5344CB8AC3E}">
        <p14:creationId xmlns:p14="http://schemas.microsoft.com/office/powerpoint/2010/main" val="41039349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TM03090430[[fn=Banded]]</Template>
  <TotalTime>507</TotalTime>
  <Words>562</Words>
  <Application>Microsoft Office PowerPoint</Application>
  <PresentationFormat>Widescreen</PresentationFormat>
  <Paragraphs>52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Times New Roman</vt:lpstr>
      <vt:lpstr>Calibri</vt:lpstr>
      <vt:lpstr>Trebuchet MS</vt:lpstr>
      <vt:lpstr>Arial</vt:lpstr>
      <vt:lpstr>Wingdings</vt:lpstr>
      <vt:lpstr>Tw Cen MT</vt:lpstr>
      <vt:lpstr>Circuit</vt:lpstr>
      <vt:lpstr>    به نام خدا حسابداری پیمانکاری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با تشكر </vt:lpstr>
    </vt:vector>
  </TitlesOfParts>
  <Company>Win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حسابداری پیمانکاری</dc:title>
  <dc:creator>S.shargh</dc:creator>
  <cp:lastModifiedBy>S.shargh</cp:lastModifiedBy>
  <cp:revision>21</cp:revision>
  <dcterms:created xsi:type="dcterms:W3CDTF">2020-03-13T06:32:30Z</dcterms:created>
  <dcterms:modified xsi:type="dcterms:W3CDTF">2020-03-14T07:49:22Z</dcterms:modified>
</cp:coreProperties>
</file>