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8" r:id="rId14"/>
    <p:sldId id="360" r:id="rId15"/>
    <p:sldId id="369" r:id="rId16"/>
    <p:sldId id="370" r:id="rId17"/>
    <p:sldId id="361" r:id="rId18"/>
    <p:sldId id="362" r:id="rId19"/>
    <p:sldId id="363" r:id="rId20"/>
    <p:sldId id="364" r:id="rId21"/>
    <p:sldId id="365" r:id="rId22"/>
    <p:sldId id="293" r:id="rId23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5"/>
    </p:embeddedFont>
    <p:embeddedFont>
      <p:font typeface="IranNastaliq" panose="02020505000000020003" pitchFamily="18" charset="0"/>
      <p:regular r:id="rId26"/>
    </p:embeddedFont>
    <p:embeddedFont>
      <p:font typeface="B Homa" panose="00000400000000000000" pitchFamily="2" charset="-7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 Lotus" panose="00000400000000000000" pitchFamily="2" charset="-78"/>
      <p:regular r:id="rId32"/>
      <p:bold r:id="rId33"/>
    </p:embeddedFont>
    <p:embeddedFont>
      <p:font typeface="B Morvarid" panose="00000400000000000000" pitchFamily="2" charset="-78"/>
      <p:regular r:id="rId34"/>
    </p:embeddedFont>
    <p:embeddedFont>
      <p:font typeface="B Koodak" panose="00000700000000000000" pitchFamily="2" charset="-78"/>
      <p:bold r:id="rId35"/>
    </p:embeddedFont>
    <p:embeddedFont>
      <p:font typeface="B Titr" panose="00000700000000000000" pitchFamily="2" charset="-78"/>
      <p:bold r:id="rId36"/>
    </p:embeddedFont>
    <p:embeddedFont>
      <p:font typeface="B Nazanin" panose="00000400000000000000" pitchFamily="2" charset="-78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5F5EC6-9E04-4505-872A-9EAAF5BC9A76}">
          <p14:sldIdLst>
            <p14:sldId id="256"/>
            <p14:sldId id="257"/>
          </p14:sldIdLst>
        </p14:section>
        <p14:section name="Untitled Section" id="{4095BDC3-6BE9-4BD7-B6E2-AA3B32CC9F64}">
          <p14:sldIdLst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8"/>
            <p14:sldId id="360"/>
            <p14:sldId id="369"/>
            <p14:sldId id="370"/>
            <p14:sldId id="361"/>
            <p14:sldId id="362"/>
            <p14:sldId id="363"/>
            <p14:sldId id="364"/>
            <p14:sldId id="365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6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7" autoAdjust="0"/>
    <p:restoredTop sz="88378" autoAdjust="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4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2467C-54B4-45FE-A63C-D05F62DE9BD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1048943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94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94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75201-1723-4588-963B-20D94715A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75201-1723-4588-963B-20D94715AB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2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1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42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5846-8AD7-44EA-A00B-653A5534453E}" type="datetime1">
              <a:rPr lang="en-US" smtClean="0"/>
              <a:t>3/16/2020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  <p:sp>
        <p:nvSpPr>
          <p:cNvPr id="1048646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9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8CAA-0003-4B4B-8559-0E13AF5AE4A9}" type="datetime1">
              <a:rPr lang="en-US" smtClean="0"/>
              <a:t>3/16/2020</a:t>
            </a:fld>
            <a:endParaRPr lang="en-US"/>
          </a:p>
        </p:txBody>
      </p:sp>
      <p:sp>
        <p:nvSpPr>
          <p:cNvPr id="10489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9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9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E973-C042-4D7B-8DF2-8CF145B38692}" type="datetime1">
              <a:rPr lang="en-US" smtClean="0"/>
              <a:t>3/16/2020</a:t>
            </a:fld>
            <a:endParaRPr lang="en-US"/>
          </a:p>
        </p:txBody>
      </p:sp>
      <p:sp>
        <p:nvSpPr>
          <p:cNvPr id="10489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6466-5015-4821-BADA-FC2C69FE8E23}" type="datetime1">
              <a:rPr lang="en-US" smtClean="0"/>
              <a:t>3/16/2020</a:t>
            </a:fld>
            <a:endParaRPr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>
            <a:lvl1pPr>
              <a:defRPr>
                <a:cs typeface="B Morvarid" pitchFamily="2" charset="-78"/>
              </a:defRPr>
            </a:lvl1pPr>
          </a:lstStyle>
          <a:p>
            <a:r>
              <a:rPr lang="en-US" dirty="0" smtClean="0"/>
              <a:t>(#)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924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925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9343-0DF4-4C5B-8CC7-5DF1E8DC42F8}" type="datetime1">
              <a:rPr lang="en-US" smtClean="0"/>
              <a:t>3/16/2020</a:t>
            </a:fld>
            <a:endParaRPr lang="en-US"/>
          </a:p>
        </p:txBody>
      </p:sp>
      <p:sp>
        <p:nvSpPr>
          <p:cNvPr id="10489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  <p:sp>
        <p:nvSpPr>
          <p:cNvPr id="1048929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92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89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2D03-2120-4101-884E-8BE89797FB33}" type="datetime1">
              <a:rPr lang="en-US" smtClean="0"/>
              <a:t>3/16/2020</a:t>
            </a:fld>
            <a:endParaRPr lang="en-US"/>
          </a:p>
        </p:txBody>
      </p:sp>
      <p:sp>
        <p:nvSpPr>
          <p:cNvPr id="10488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8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898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99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9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01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35736-395D-43F7-9648-B47E94756519}" type="datetime1">
              <a:rPr lang="en-US" smtClean="0"/>
              <a:t>3/16/2020</a:t>
            </a:fld>
            <a:endParaRPr lang="en-US"/>
          </a:p>
        </p:txBody>
      </p:sp>
      <p:sp>
        <p:nvSpPr>
          <p:cNvPr id="10489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28" name="Straight Connector 10"/>
          <p:cNvCxnSpPr>
            <a:cxnSpLocks/>
          </p:cNvCxnSpPr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Connector 12"/>
          <p:cNvCxnSpPr>
            <a:cxnSpLocks/>
          </p:cNvCxnSpPr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90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A4C9-C526-4112-BFB0-9752A8A75E32}" type="datetime1">
              <a:rPr lang="en-US" smtClean="0"/>
              <a:t>3/16/2020</a:t>
            </a:fld>
            <a:endParaRPr lang="en-US"/>
          </a:p>
        </p:txBody>
      </p:sp>
      <p:sp>
        <p:nvSpPr>
          <p:cNvPr id="104890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0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A46B-7DEF-45FA-8D66-FC4FFF93D5E6}" type="datetime1">
              <a:rPr lang="en-US" smtClean="0"/>
              <a:t>3/16/2020</a:t>
            </a:fld>
            <a:endParaRPr lang="en-US"/>
          </a:p>
        </p:txBody>
      </p:sp>
      <p:sp>
        <p:nvSpPr>
          <p:cNvPr id="10489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6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937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C66E-7572-4E60-B90F-4B2DCAAC41EF}" type="datetime1">
              <a:rPr lang="en-US" smtClean="0"/>
              <a:t>3/16/2020</a:t>
            </a:fld>
            <a:endParaRPr lang="en-US"/>
          </a:p>
        </p:txBody>
      </p:sp>
      <p:sp>
        <p:nvSpPr>
          <p:cNvPr id="10489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0" name="Straight Connector 9"/>
          <p:cNvCxnSpPr>
            <a:cxnSpLocks/>
          </p:cNvCxnSpPr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918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489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7C85-0BA2-4D21-9621-F5A2FCB2A4C5}" type="datetime1">
              <a:rPr lang="en-US" smtClean="0"/>
              <a:t>3/16/2020</a:t>
            </a:fld>
            <a:endParaRPr lang="en-US"/>
          </a:p>
        </p:txBody>
      </p:sp>
      <p:sp>
        <p:nvSpPr>
          <p:cNvPr id="10489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9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5B9370-1EAC-4575-A531-2EDF6DD751B4}" type="datetime1">
              <a:rPr lang="en-US" smtClean="0"/>
              <a:t>3/16/2020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9BD0534-28C9-428A-B3F1-056E4F95532A}" type="slidenum">
              <a:rPr lang="en-US" smtClean="0"/>
              <a:t>‹#›</a:t>
            </a:fld>
            <a:endParaRPr lang="en-US"/>
          </a:p>
        </p:txBody>
      </p:sp>
      <p:sp>
        <p:nvSpPr>
          <p:cNvPr id="1048581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582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/>
          <a:stretch/>
        </p:blipFill>
        <p:spPr>
          <a:xfrm>
            <a:off x="2807" y="0"/>
            <a:ext cx="9140792" cy="6849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10</a:t>
            </a:fld>
            <a:endParaRPr lang="en-US" dirty="0"/>
          </a:p>
        </p:txBody>
      </p:sp>
      <p:sp>
        <p:nvSpPr>
          <p:cNvPr id="1048760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762" name="Rounded Rectangle 10"/>
          <p:cNvSpPr/>
          <p:nvPr/>
        </p:nvSpPr>
        <p:spPr>
          <a:xfrm>
            <a:off x="299884" y="1981200"/>
            <a:ext cx="8647471" cy="9037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RESTART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(راه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اندازي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مجدد):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 كليك اين دكمه سيستم خاموش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شده، مجددا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بطور خودكار روشن ميشود. </a:t>
            </a:r>
          </a:p>
        </p:txBody>
      </p:sp>
      <p:sp>
        <p:nvSpPr>
          <p:cNvPr id="1048763" name="Rounded Rectangle 12"/>
          <p:cNvSpPr/>
          <p:nvPr/>
        </p:nvSpPr>
        <p:spPr>
          <a:xfrm>
            <a:off x="304800" y="563081"/>
            <a:ext cx="8610600" cy="903794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)TURN OFF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حالت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خاموش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كامل) :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با كليك اين دكمه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كامپيوتربطور كامل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و بصورت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صحيح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خاموش ميشود.بايد د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قت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كنيم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قبل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از اين كار تمامي پنجره هاي باز را بسته باشيم.</a:t>
            </a:r>
          </a:p>
        </p:txBody>
      </p:sp>
      <p:sp>
        <p:nvSpPr>
          <p:cNvPr id="1048765" name="Rounded Rectangle 15"/>
          <p:cNvSpPr/>
          <p:nvPr/>
        </p:nvSpPr>
        <p:spPr>
          <a:xfrm>
            <a:off x="285135" y="3352800"/>
            <a:ext cx="8662220" cy="250706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:HIBERNATE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اگر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اي در ويندوز در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حال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اجرا باشد و بخواهيم سيستم را خاموش كنيم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طوريكه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در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حال اجرا به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همان صورت ذخيره شود و در روشن كردن مجدد , برنامه بطور اتوماتيك اجرا گردد , ميبايست دكمه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hibernate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را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كليك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كنيم تا سيستم در اين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حالت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خاموش شود . در وا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قع در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اين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حالت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سيستم بطور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كامل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خاموش ميشود با اين تفاوت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كه در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صورت روشن كردن مجدد , برنامه هايي كه به هنگام خاموش كردن باز بوده اند , بطور خودكار مجددا اجرا مي شوند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.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61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 animBg="1"/>
      <p:bldP spid="1048763" grpId="0" animBg="1"/>
      <p:bldP spid="10487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11</a:t>
            </a:fld>
            <a:endParaRPr lang="en-US" dirty="0"/>
          </a:p>
        </p:txBody>
      </p:sp>
      <p:sp>
        <p:nvSpPr>
          <p:cNvPr id="1048760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762" name="Rounded Rectangle 10"/>
          <p:cNvSpPr/>
          <p:nvPr/>
        </p:nvSpPr>
        <p:spPr>
          <a:xfrm>
            <a:off x="288823" y="1726121"/>
            <a:ext cx="8610600" cy="9037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LOG OFF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 براي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خروج از محيط كاري يك كاربر و ورود به محيط كاري كاربر ديگر استفاده مي شود .</a:t>
            </a:r>
          </a:p>
        </p:txBody>
      </p:sp>
      <p:sp>
        <p:nvSpPr>
          <p:cNvPr id="1048763" name="Rounded Rectangle 12"/>
          <p:cNvSpPr/>
          <p:nvPr/>
        </p:nvSpPr>
        <p:spPr>
          <a:xfrm>
            <a:off x="0" y="228600"/>
            <a:ext cx="9144000" cy="1304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switch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user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همانند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LOG OFF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براي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خروج از محيط كاري يك كاربر و ورود به محيط كاري كاربر ديگر استفاده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 شود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 اين تفاوت كه پنجره هاي باز محيط جاري بسته نمي شود و در صورت مراجعه مجدد به اين محيط ، برنامه هاي باز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قابل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مشاهده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اند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</a:t>
            </a:r>
            <a:endParaRPr lang="fa-IR" sz="22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765" name="Rounded Rectangle 15"/>
          <p:cNvSpPr/>
          <p:nvPr/>
        </p:nvSpPr>
        <p:spPr>
          <a:xfrm>
            <a:off x="286365" y="2774500"/>
            <a:ext cx="8531371" cy="9037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lock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كليك اين گزينه سيستم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قفل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 شود . در صورتي كه محيط شخصي رمز داشته باشد ، افراد ديگر براي ورود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به محيط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نياز به دانستن رمز دارند 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" y="3793147"/>
            <a:ext cx="8610600" cy="170543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2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.قسمت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SHOW DESKTOP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يا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:TASK MANAGER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بخش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مياني نوار كار است . در اين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قسمت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ميتوانيم نام يا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شكل آيكون برنامه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هاي در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حال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اجرا را ببينيم و با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قرار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دادن موس و كليك در اين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قسمت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بين برنامه هاي باز سوييچ كنيم . ضمنا ممكن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است علامت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EN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يا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FA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نيز براي تغييردادن زبان صفحه كليد در اين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قسمت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وجود داشته باشد.</a:t>
            </a:r>
          </a:p>
        </p:txBody>
      </p:sp>
    </p:spTree>
    <p:extLst>
      <p:ext uri="{BB962C8B-B14F-4D97-AF65-F5344CB8AC3E}">
        <p14:creationId xmlns:p14="http://schemas.microsoft.com/office/powerpoint/2010/main" val="22828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 animBg="1"/>
      <p:bldP spid="1048763" grpId="0" animBg="1"/>
      <p:bldP spid="104876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12</a:t>
            </a:fld>
            <a:endParaRPr lang="en-US" dirty="0"/>
          </a:p>
        </p:txBody>
      </p:sp>
      <p:sp>
        <p:nvSpPr>
          <p:cNvPr id="1048685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7" name="Rounded Rectangle 12"/>
          <p:cNvSpPr/>
          <p:nvPr/>
        </p:nvSpPr>
        <p:spPr>
          <a:xfrm>
            <a:off x="152400" y="838200"/>
            <a:ext cx="8763000" cy="1413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3.سيني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نوار كار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TRAYBAR)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يا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:(SYSTEM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TRAY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در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اين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قسمت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آيكونهاي مختلفي وجود دارد كه تعداد آنها بستگي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به برنامه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هايي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دارد كه در كامپيوتر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نصب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شده اند . مهمترين آنها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عبارتند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از:</a:t>
            </a: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40" y="-30694"/>
            <a:ext cx="1012499" cy="1097210"/>
          </a:xfrm>
          <a:prstGeom prst="rect">
            <a:avLst/>
          </a:prstGeom>
        </p:spPr>
      </p:pic>
      <p:sp>
        <p:nvSpPr>
          <p:cNvPr id="8" name="Rounded Rectangle 12"/>
          <p:cNvSpPr/>
          <p:nvPr/>
        </p:nvSpPr>
        <p:spPr>
          <a:xfrm>
            <a:off x="152400" y="2502310"/>
            <a:ext cx="8763000" cy="3276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علامت 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: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 تاريخ را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نمايش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ميدهد. براي تنظيم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 تاريخ بايد روي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كنيم و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گزينه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settings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time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and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date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change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كنيم تا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پنجره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TIME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&amp;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DATE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باز شود. با كليك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دكمه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TIME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&amp;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DATE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change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پنجره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ديگري باز مي شود و در آن ميتوانيم تاريخ و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 تنظيم كنيم . در سمت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change TIME ZONE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ميتوانيم اختلاف 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شهرهاي مهم جهان را با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ساعت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گرينويچ در لندن مشاهده كرده وبا توجه به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محل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زندگي خود يكي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ازشهر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ها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انتخاب كنيم .</a:t>
            </a:r>
          </a:p>
        </p:txBody>
      </p:sp>
    </p:spTree>
    <p:extLst>
      <p:ext uri="{BB962C8B-B14F-4D97-AF65-F5344CB8AC3E}">
        <p14:creationId xmlns:p14="http://schemas.microsoft.com/office/powerpoint/2010/main" val="42132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13</a:t>
            </a:fld>
            <a:endParaRPr lang="en-US" dirty="0"/>
          </a:p>
        </p:txBody>
      </p:sp>
      <p:sp>
        <p:nvSpPr>
          <p:cNvPr id="1048685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7" name="Rounded Rectangle 12"/>
          <p:cNvSpPr/>
          <p:nvPr/>
        </p:nvSpPr>
        <p:spPr>
          <a:xfrm>
            <a:off x="838200" y="1143000"/>
            <a:ext cx="7644010" cy="27254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علامت بلندگو(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VOLUME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): اگر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كارت صداي سيستم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نصب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شده باشد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علامت به شکل بلندگوديده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ميشود كه توسط آن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ميتوانيم صداي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سيستم را تنظيم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كنيم.با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روي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اين علامت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منويي باز ميشود كه بر روي آن يك نوار لغزان وجود دارد ، اگر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آنرابه طرف بالا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ببريم صدا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حداکثرو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اگر به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طرف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پايين ببريم صدا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حداقل ميشود. اگر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گزينه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MUTE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تيك داشته باشد صدا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كاملا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قطع مي شود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.</a:t>
            </a: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40" y="-30694"/>
            <a:ext cx="1012499" cy="1097210"/>
          </a:xfrm>
          <a:prstGeom prst="rect">
            <a:avLst/>
          </a:prstGeom>
        </p:spPr>
      </p:pic>
      <p:sp>
        <p:nvSpPr>
          <p:cNvPr id="10" name="Striped Right Arrow 16"/>
          <p:cNvSpPr/>
          <p:nvPr/>
        </p:nvSpPr>
        <p:spPr>
          <a:xfrm>
            <a:off x="1586110" y="5642204"/>
            <a:ext cx="5638800" cy="968411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sz="24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32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14</a:t>
            </a:fld>
            <a:endParaRPr lang="en-US" dirty="0"/>
          </a:p>
        </p:txBody>
      </p:sp>
      <p:sp>
        <p:nvSpPr>
          <p:cNvPr id="1048821" name="TextBox 4"/>
          <p:cNvSpPr txBox="1"/>
          <p:nvPr/>
        </p:nvSpPr>
        <p:spPr>
          <a:xfrm>
            <a:off x="609600" y="543580"/>
            <a:ext cx="818693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3- آشنایی با انواع آیکونها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: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48822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824" name="Rounded Rectangle 12"/>
          <p:cNvSpPr/>
          <p:nvPr/>
        </p:nvSpPr>
        <p:spPr>
          <a:xfrm>
            <a:off x="609600" y="1295400"/>
            <a:ext cx="8183795" cy="9037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آيكونها به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طور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كلي ، به سه دسته تقسيم ميشوند ،كه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عبارتند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از: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1-پوشه   2-فايل      3-ميانبر 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5" name="Rounded Rectangle 13"/>
          <p:cNvSpPr/>
          <p:nvPr/>
        </p:nvSpPr>
        <p:spPr>
          <a:xfrm>
            <a:off x="612742" y="2286000"/>
            <a:ext cx="8183794" cy="14181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1-پوشه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:(FOLDER)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محلي است جهت نگهداري و دسته بندي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اطلاعات (فایل ها)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ساختن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پوشه : كليك راست در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قسمت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خالي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ازميزكار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يا يك پنجره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/NEW/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كليك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/FOLDER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نامگذاري /زدن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ENTER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6" name="Rounded Rectangle 11"/>
          <p:cNvSpPr/>
          <p:nvPr/>
        </p:nvSpPr>
        <p:spPr>
          <a:xfrm>
            <a:off x="685800" y="3899264"/>
            <a:ext cx="8107595" cy="13046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2 .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FILE)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): به مجموعه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اي از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اطلاعات به هم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پيوسته كه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راجع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به يك موضوع خاص است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ميگويند.فايلها داراي انواع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مختلفي هستندكه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به چند نوع از آنها اشاره ميكنيم :</a:t>
            </a:r>
          </a:p>
        </p:txBody>
      </p:sp>
      <p:sp>
        <p:nvSpPr>
          <p:cNvPr id="1048827" name="Rounded Rectangle 14"/>
          <p:cNvSpPr/>
          <p:nvPr/>
        </p:nvSpPr>
        <p:spPr>
          <a:xfrm>
            <a:off x="685800" y="5404661"/>
            <a:ext cx="8083891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متني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DOCUMENT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TEXT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TXT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40" y="-30694"/>
            <a:ext cx="1012499" cy="10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1" grpId="0" animBg="1"/>
      <p:bldP spid="1048824" grpId="0" animBg="1"/>
      <p:bldP spid="1048825" grpId="0" animBg="1"/>
      <p:bldP spid="1048826" grpId="0" animBg="1"/>
      <p:bldP spid="10488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15</a:t>
            </a:fld>
            <a:endParaRPr lang="en-US" dirty="0"/>
          </a:p>
        </p:txBody>
      </p:sp>
      <p:sp>
        <p:nvSpPr>
          <p:cNvPr id="1048822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824" name="Rounded Rectangle 12"/>
          <p:cNvSpPr/>
          <p:nvPr/>
        </p:nvSpPr>
        <p:spPr>
          <a:xfrm>
            <a:off x="1371600" y="599459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نقاشي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(گرافيكي)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IMAGE 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BITMAP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 </a:t>
            </a:r>
            <a:r>
              <a:rPr lang="en-US" sz="2200" b="1" dirty="0" err="1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png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،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BMP 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5" name="Rounded Rectangle 13"/>
          <p:cNvSpPr/>
          <p:nvPr/>
        </p:nvSpPr>
        <p:spPr>
          <a:xfrm>
            <a:off x="1219200" y="1406013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صوتي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WAVE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SOUND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WAV ، mp3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6" name="Rounded Rectangle 11"/>
          <p:cNvSpPr/>
          <p:nvPr/>
        </p:nvSpPr>
        <p:spPr>
          <a:xfrm>
            <a:off x="987918" y="2227006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ورد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WORD DOCUMENT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MICROSOFT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DOCX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7" name="Rounded Rectangle 14"/>
          <p:cNvSpPr/>
          <p:nvPr/>
        </p:nvSpPr>
        <p:spPr>
          <a:xfrm>
            <a:off x="812917" y="2971800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اكسل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WORKSHEET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L MICROSOFT EXCEL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XLSX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8" name="Rounded Rectangle 15"/>
          <p:cNvSpPr/>
          <p:nvPr/>
        </p:nvSpPr>
        <p:spPr>
          <a:xfrm>
            <a:off x="516082" y="3886200"/>
            <a:ext cx="7501136" cy="9037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پاورپوينت( 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MICROSOFT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POWER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POINT(PPTX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PRESENTATION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499" cy="1097210"/>
          </a:xfrm>
          <a:prstGeom prst="rect">
            <a:avLst/>
          </a:prstGeom>
        </p:spPr>
      </p:pic>
      <p:sp>
        <p:nvSpPr>
          <p:cNvPr id="12" name="Rounded Rectangle 15"/>
          <p:cNvSpPr/>
          <p:nvPr/>
        </p:nvSpPr>
        <p:spPr>
          <a:xfrm>
            <a:off x="228600" y="5029200"/>
            <a:ext cx="7501136" cy="9037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اكسس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MICROSOFT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OFFICE ACCESS APLICATION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ACCDB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58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4" grpId="0" animBg="1"/>
      <p:bldP spid="1048825" grpId="0" animBg="1"/>
      <p:bldP spid="1048826" grpId="0" animBg="1"/>
      <p:bldP spid="1048827" grpId="0" animBg="1"/>
      <p:bldP spid="104882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16</a:t>
            </a:fld>
            <a:endParaRPr lang="en-US" dirty="0"/>
          </a:p>
        </p:txBody>
      </p:sp>
      <p:sp>
        <p:nvSpPr>
          <p:cNvPr id="1048822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824" name="Rounded Rectangle 12"/>
          <p:cNvSpPr/>
          <p:nvPr/>
        </p:nvSpPr>
        <p:spPr>
          <a:xfrm>
            <a:off x="1524000" y="469638"/>
            <a:ext cx="7501136" cy="9037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فتوشاپ به نام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ADOBE 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PHOTOSHOP IMAGE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PSD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5" name="Rounded Rectangle 13"/>
          <p:cNvSpPr/>
          <p:nvPr/>
        </p:nvSpPr>
        <p:spPr>
          <a:xfrm>
            <a:off x="1371600" y="1721410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عكس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PICTURE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يا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IMAGE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پسوند هاي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JPG , GIF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و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..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6" name="Rounded Rectangle 11"/>
          <p:cNvSpPr/>
          <p:nvPr/>
        </p:nvSpPr>
        <p:spPr>
          <a:xfrm>
            <a:off x="1143000" y="2435778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فايلهاي اجرايي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EXECUTE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پسوندهاي گوناگون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مثل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COM ، EXE ، BAT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7" name="Rounded Rectangle 14"/>
          <p:cNvSpPr/>
          <p:nvPr/>
        </p:nvSpPr>
        <p:spPr>
          <a:xfrm>
            <a:off x="858171" y="3124199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فايلهاي سيستمي داراي 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SYS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828" name="Rounded Rectangle 15"/>
          <p:cNvSpPr/>
          <p:nvPr/>
        </p:nvSpPr>
        <p:spPr>
          <a:xfrm>
            <a:off x="642652" y="3886200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واژه پرداز ويندوز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(ورد پد)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rich text  rich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داراي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پسوند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rtf</a:t>
            </a:r>
            <a:endParaRPr lang="fa-IR" sz="2200" b="1" dirty="0">
              <a:solidFill>
                <a:schemeClr val="tx1"/>
              </a:solidFill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499" cy="1097210"/>
          </a:xfrm>
          <a:prstGeom prst="rect">
            <a:avLst/>
          </a:prstGeom>
        </p:spPr>
      </p:pic>
      <p:sp>
        <p:nvSpPr>
          <p:cNvPr id="12" name="Rounded Rectangle 15"/>
          <p:cNvSpPr/>
          <p:nvPr/>
        </p:nvSpPr>
        <p:spPr>
          <a:xfrm>
            <a:off x="304800" y="4648200"/>
            <a:ext cx="7501136" cy="502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نكته مهم : پسوند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فايل ها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، نوع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آن ها را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مشخص ميكند.</a:t>
            </a:r>
          </a:p>
        </p:txBody>
      </p:sp>
    </p:spTree>
    <p:extLst>
      <p:ext uri="{BB962C8B-B14F-4D97-AF65-F5344CB8AC3E}">
        <p14:creationId xmlns:p14="http://schemas.microsoft.com/office/powerpoint/2010/main" val="39670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4" grpId="0" animBg="1"/>
      <p:bldP spid="1048825" grpId="0" animBg="1"/>
      <p:bldP spid="1048826" grpId="0" animBg="1"/>
      <p:bldP spid="1048827" grpId="0" animBg="1"/>
      <p:bldP spid="104882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17</a:t>
            </a:fld>
            <a:endParaRPr lang="en-US" dirty="0"/>
          </a:p>
        </p:txBody>
      </p:sp>
      <p:sp>
        <p:nvSpPr>
          <p:cNvPr id="1048684" name="TextBox 4"/>
          <p:cNvSpPr txBox="1"/>
          <p:nvPr/>
        </p:nvSpPr>
        <p:spPr>
          <a:xfrm>
            <a:off x="828674" y="366315"/>
            <a:ext cx="750113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4-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ساختن فایل: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48685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7" name="Rounded Rectangle 12"/>
          <p:cNvSpPr/>
          <p:nvPr/>
        </p:nvSpPr>
        <p:spPr>
          <a:xfrm>
            <a:off x="274887" y="1066516"/>
            <a:ext cx="8763000" cy="3276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روش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1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: كليك راست در سمت خالي از ميز كار يا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پنجره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/NEW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مورد نظر / نامگذاري / زدن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ENTER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ضمنا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براي باز كردن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ساخته شده ميتوانيم روي آن دوبار كليك كنيم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.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ويا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بر روي آن كليك راست كرده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 از منوی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OPEN WITH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بر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روي نام برنامه اي كه ميخواهيم توسط آن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 باز كنيم كليك كنيم. بعد از باز كردن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محتويات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دلخواه را در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آن ايجاد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كرده و براي ذخيره كردن محتويات آن ، منوي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FILE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 باز ميكنيم وبر روي گزينه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SAVE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مينماييم.</a:t>
            </a: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040" y="-30694"/>
            <a:ext cx="1012499" cy="1097210"/>
          </a:xfrm>
          <a:prstGeom prst="rect">
            <a:avLst/>
          </a:prstGeom>
        </p:spPr>
      </p:pic>
      <p:sp>
        <p:nvSpPr>
          <p:cNvPr id="7" name="Rounded Rectangle 12"/>
          <p:cNvSpPr/>
          <p:nvPr/>
        </p:nvSpPr>
        <p:spPr>
          <a:xfrm>
            <a:off x="274887" y="4649437"/>
            <a:ext cx="8763000" cy="976579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روش 2 : باز كردن برنامه مربوط به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 ايجاد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 باز كردن منوي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برنامه / كليك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save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/نامگذاري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 زدن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enter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8" name="Striped Right Arrow 16"/>
          <p:cNvSpPr/>
          <p:nvPr/>
        </p:nvSpPr>
        <p:spPr>
          <a:xfrm>
            <a:off x="1586110" y="5943600"/>
            <a:ext cx="5638800" cy="968411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sz="24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  <p:bldP spid="1048687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18</a:t>
            </a:fld>
            <a:endParaRPr lang="en-US" dirty="0"/>
          </a:p>
        </p:txBody>
      </p:sp>
      <p:sp>
        <p:nvSpPr>
          <p:cNvPr id="1048685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7" name="Rounded Rectangle 12"/>
          <p:cNvSpPr/>
          <p:nvPr/>
        </p:nvSpPr>
        <p:spPr>
          <a:xfrm>
            <a:off x="231057" y="1905000"/>
            <a:ext cx="8763000" cy="2288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3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- ميانبر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: (SHORT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CUT)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آيكون نماينده يك برنامه بر روي ميز كار است. در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واقع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هر برنامه اي در منوي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START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محلي مخصوص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به خود دارد و براي اجراي برنامه بايد در اين منو روي برنامه مورد نظر كليك كنيم. براي اينكه سريعتر بتوانيم برنامه اي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 بدون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استفاده از منوي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START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اجرا كنيم ميتوانيم براي آن برنامه در روي ميز كار يك كليد ميانبر بسازيم تا با كليك كردن آن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، برنامه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اجرا شود.</a:t>
            </a: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40" y="176067"/>
            <a:ext cx="1012499" cy="10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19</a:t>
            </a:fld>
            <a:endParaRPr lang="en-US" dirty="0"/>
          </a:p>
        </p:txBody>
      </p:sp>
      <p:sp>
        <p:nvSpPr>
          <p:cNvPr id="1048684" name="TextBox 4"/>
          <p:cNvSpPr txBox="1"/>
          <p:nvPr/>
        </p:nvSpPr>
        <p:spPr>
          <a:xfrm>
            <a:off x="859532" y="463062"/>
            <a:ext cx="750113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5-ساختن میانبر: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48685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7" name="Rounded Rectangle 12"/>
          <p:cNvSpPr/>
          <p:nvPr/>
        </p:nvSpPr>
        <p:spPr>
          <a:xfrm>
            <a:off x="215081" y="1273277"/>
            <a:ext cx="8763000" cy="14137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راست در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قسمت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خالي از ميز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كار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/NEW/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/SHORT CUT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كليك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دكمه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BROWSE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/نوشتن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آدرس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اجرائي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برنامه در كادر موجود يا پيدا كردن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اجرايي برنامه توسط دكمه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BROWSE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 OK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NEXT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/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FINISH</a:t>
            </a:r>
            <a:endParaRPr lang="fa-I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40" y="176067"/>
            <a:ext cx="1012499" cy="1097210"/>
          </a:xfrm>
          <a:prstGeom prst="rect">
            <a:avLst/>
          </a:prstGeom>
        </p:spPr>
      </p:pic>
      <p:sp>
        <p:nvSpPr>
          <p:cNvPr id="11" name="Rounded Rectangle 12"/>
          <p:cNvSpPr/>
          <p:nvPr/>
        </p:nvSpPr>
        <p:spPr>
          <a:xfrm>
            <a:off x="192958" y="3276600"/>
            <a:ext cx="8763000" cy="14137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نكته مهم : براي پيدا كردن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فايل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اجرايي برنامه بايد آدرس آنرا بلد باشيم .بعد از زدن دكمه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BROWSE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در پنجره باز شده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ميتوانيم ساختار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درختي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قسمتهاي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مختلف كامپيوتر را مشاهده كنيم . </a:t>
            </a:r>
          </a:p>
        </p:txBody>
      </p:sp>
      <p:sp>
        <p:nvSpPr>
          <p:cNvPr id="10" name="Striped Right Arrow 16"/>
          <p:cNvSpPr/>
          <p:nvPr/>
        </p:nvSpPr>
        <p:spPr>
          <a:xfrm>
            <a:off x="1586110" y="5157999"/>
            <a:ext cx="5638800" cy="968411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sz="24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40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4" grpId="0" animBg="1"/>
      <p:bldP spid="1048687" grpId="0" animBg="1"/>
      <p:bldP spid="11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1048649" name="Rounded Rectangle 3"/>
          <p:cNvSpPr/>
          <p:nvPr/>
        </p:nvSpPr>
        <p:spPr>
          <a:xfrm>
            <a:off x="266699" y="-80848"/>
            <a:ext cx="8610600" cy="3433648"/>
          </a:xfrm>
          <a:prstGeom prst="roundRect">
            <a:avLst>
              <a:gd name="adj" fmla="val 8140"/>
            </a:avLst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0" name="Flowchart: Alternate Process 6"/>
          <p:cNvSpPr/>
          <p:nvPr/>
        </p:nvSpPr>
        <p:spPr>
          <a:xfrm>
            <a:off x="2576052" y="90602"/>
            <a:ext cx="4876800" cy="1464231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635" algn="ctr" rtl="1">
              <a:spcAft>
                <a:spcPts val="0"/>
              </a:spcAft>
            </a:pPr>
            <a:r>
              <a:rPr lang="fa-IR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/>
                <a:cs typeface="B Nazanin"/>
              </a:rPr>
              <a:t>آموزشکده فنی و حرفه ای دختران میبد</a:t>
            </a:r>
            <a:endParaRPr lang="en-US" sz="2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/>
              <a:cs typeface="B Lotus"/>
            </a:endParaRPr>
          </a:p>
        </p:txBody>
      </p:sp>
      <p:sp>
        <p:nvSpPr>
          <p:cNvPr id="1048651" name="Rounded Rectangle 7"/>
          <p:cNvSpPr/>
          <p:nvPr/>
        </p:nvSpPr>
        <p:spPr>
          <a:xfrm>
            <a:off x="1152144" y="1872377"/>
            <a:ext cx="678180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635" algn="ctr" rtl="1">
              <a:spcAft>
                <a:spcPts val="0"/>
              </a:spcAft>
            </a:pPr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B Titr" pitchFamily="2" charset="-78"/>
              </a:rPr>
              <a:t> </a:t>
            </a:r>
            <a:r>
              <a:rPr lang="fa-I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B Titr" pitchFamily="2" charset="-78"/>
              </a:rPr>
              <a:t>کاربرد رایانه در حسابداری(2)</a:t>
            </a:r>
            <a:endParaRPr lang="fa-I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/>
              <a:cs typeface="B Titr" pitchFamily="2" charset="-78"/>
            </a:endParaRPr>
          </a:p>
        </p:txBody>
      </p:sp>
      <p:sp>
        <p:nvSpPr>
          <p:cNvPr id="1048652" name="Rounded Rectangle 11"/>
          <p:cNvSpPr/>
          <p:nvPr/>
        </p:nvSpPr>
        <p:spPr>
          <a:xfrm>
            <a:off x="2895600" y="3352800"/>
            <a:ext cx="3505200" cy="3429000"/>
          </a:xfrm>
          <a:prstGeom prst="roundRect">
            <a:avLst>
              <a:gd name="adj" fmla="val 7778"/>
            </a:avLst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3" name="Rectangle 15"/>
          <p:cNvSpPr/>
          <p:nvPr/>
        </p:nvSpPr>
        <p:spPr>
          <a:xfrm>
            <a:off x="2743200" y="3273147"/>
            <a:ext cx="381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35" algn="ctr" rtl="1">
              <a:lnSpc>
                <a:spcPct val="150000"/>
              </a:lnSpc>
              <a:spcAft>
                <a:spcPts val="0"/>
              </a:spcAft>
            </a:pPr>
            <a:endParaRPr lang="fa-IR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/>
              <a:ea typeface="Times New Roman"/>
              <a:cs typeface="B Nazanin"/>
            </a:endParaRPr>
          </a:p>
          <a:p>
            <a:pPr indent="-635" algn="ctr" rtl="1">
              <a:lnSpc>
                <a:spcPct val="150000"/>
              </a:lnSpc>
              <a:spcAft>
                <a:spcPts val="0"/>
              </a:spcAft>
            </a:pPr>
            <a:r>
              <a:rPr lang="fa-IR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ea typeface="Times New Roman"/>
                <a:cs typeface="B Nazanin"/>
              </a:rPr>
              <a:t>مقطع:</a:t>
            </a:r>
          </a:p>
          <a:p>
            <a:pPr indent="-635" algn="ctr" rtl="1">
              <a:lnSpc>
                <a:spcPct val="150000"/>
              </a:lnSpc>
              <a:spcAft>
                <a:spcPts val="0"/>
              </a:spcAft>
            </a:pPr>
            <a:r>
              <a:rPr lang="fa-IR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ea typeface="Times New Roman"/>
                <a:cs typeface="B Nazanin"/>
              </a:rPr>
              <a:t>کاردانی حسابداری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ea typeface="Times New Roman"/>
              <a:cs typeface="B Homa" pitchFamily="2" charset="-78"/>
            </a:endParaRPr>
          </a:p>
        </p:txBody>
      </p:sp>
      <p:sp>
        <p:nvSpPr>
          <p:cNvPr id="1048655" name="Rounded Rectangle 17"/>
          <p:cNvSpPr/>
          <p:nvPr/>
        </p:nvSpPr>
        <p:spPr>
          <a:xfrm>
            <a:off x="1143000" y="2128599"/>
            <a:ext cx="678180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635" algn="ctr" rtl="1">
              <a:spcAft>
                <a:spcPts val="0"/>
              </a:spcAft>
            </a:pPr>
            <a:endParaRPr lang="ar-SA" sz="3600" b="1" dirty="0">
              <a:ln w="9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ea typeface="Times New Roman"/>
              <a:cs typeface="B Tit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48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48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 animBg="1"/>
      <p:bldP spid="1048650" grpId="0" animBg="1"/>
      <p:bldP spid="1048651" grpId="0" animBg="1"/>
      <p:bldP spid="1048652" grpId="0" animBg="1"/>
      <p:bldP spid="1048653" grpId="0" build="p"/>
      <p:bldP spid="10486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20</a:t>
            </a:fld>
            <a:endParaRPr lang="en-US" dirty="0"/>
          </a:p>
        </p:txBody>
      </p:sp>
      <p:sp>
        <p:nvSpPr>
          <p:cNvPr id="1048685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6" name="Flowchart: Punched Tape 9"/>
          <p:cNvSpPr/>
          <p:nvPr/>
        </p:nvSpPr>
        <p:spPr>
          <a:xfrm>
            <a:off x="152400" y="1173726"/>
            <a:ext cx="8763000" cy="3980809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وجود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علامت   در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كنار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يك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گزينه بدين معني است كه زير منوي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آن بسته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است و براي ديدن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داخل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آن بايد روي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    كليك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كنيم . با انجام اين كار ،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علامت     تبديل به     مي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شود و محتويات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گزينه ظاهرميگردد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 با اين روش ابتدا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  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كنار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COMPUTER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را كليك ميكنيم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حالا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ميتوانيم نام درايوهاي مختلف را ببينيم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 علامت     درايوي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را كه ويندوز در آن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نصب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شده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است( معمولادرايو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(C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را كليك ميكنيم تا محتويات درايو ديده شود . دراينجا دوپوشه مهم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WINDOWS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FILES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PROGRAM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وجود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دارد : </a:t>
            </a:r>
          </a:p>
        </p:txBody>
      </p:sp>
      <p:pic>
        <p:nvPicPr>
          <p:cNvPr id="2097158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040" y="176067"/>
            <a:ext cx="1012499" cy="1097210"/>
          </a:xfrm>
          <a:prstGeom prst="rect">
            <a:avLst/>
          </a:prstGeom>
        </p:spPr>
      </p:pic>
      <p:sp>
        <p:nvSpPr>
          <p:cNvPr id="10" name="Striped Right Arrow 16"/>
          <p:cNvSpPr/>
          <p:nvPr/>
        </p:nvSpPr>
        <p:spPr>
          <a:xfrm>
            <a:off x="1586110" y="5889589"/>
            <a:ext cx="5638800" cy="968411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sz="24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467600" y="2057400"/>
            <a:ext cx="214510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38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86316"/>
            <a:ext cx="238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7" y="3137533"/>
            <a:ext cx="238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238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Triangle 5"/>
          <p:cNvSpPr/>
          <p:nvPr/>
        </p:nvSpPr>
        <p:spPr>
          <a:xfrm flipH="1">
            <a:off x="1991032" y="2438400"/>
            <a:ext cx="304800" cy="20081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0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6" grpId="0" animBg="1"/>
      <p:bldP spid="10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21</a:t>
            </a:fld>
            <a:endParaRPr lang="en-US" dirty="0"/>
          </a:p>
        </p:txBody>
      </p:sp>
      <p:sp>
        <p:nvSpPr>
          <p:cNvPr id="1048822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824" name="Rounded Rectangle 12"/>
          <p:cNvSpPr/>
          <p:nvPr/>
        </p:nvSpPr>
        <p:spPr>
          <a:xfrm>
            <a:off x="828674" y="1097210"/>
            <a:ext cx="7501136" cy="13046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در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داخل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پوشه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WINDOWS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هاي داخلي ويندوز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قرار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دارد . برنامه هاي داخلي برنامه هايي هستند كه با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نصب شدن ويندوز نصب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ميشوند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مانند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ماشين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حساب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.</a:t>
            </a:r>
          </a:p>
        </p:txBody>
      </p:sp>
      <p:sp>
        <p:nvSpPr>
          <p:cNvPr id="1048825" name="Rounded Rectangle 13"/>
          <p:cNvSpPr/>
          <p:nvPr/>
        </p:nvSpPr>
        <p:spPr>
          <a:xfrm>
            <a:off x="880864" y="3146640"/>
            <a:ext cx="7501136" cy="13046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در پوشه </a:t>
            </a:r>
            <a:r>
              <a:rPr lang="en-US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 PROGRAM </a:t>
            </a:r>
            <a:r>
              <a:rPr lang="en-US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FILES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هاي خارجي ويندوز نگهداري ميشوند . برنامه هاي خارجي برنامه هايي هستند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كه ما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آنها را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نصب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ميكنيم واز ابتدا در ويندوز وجود ندارند </a:t>
            </a:r>
            <a:r>
              <a:rPr lang="fa-IR" sz="2200" b="1" dirty="0" smtClean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مثل </a:t>
            </a:r>
            <a:r>
              <a:rPr lang="fa-IR" sz="2200" b="1" dirty="0">
                <a:solidFill>
                  <a:schemeClr val="tx1"/>
                </a:solidFill>
                <a:latin typeface="Calibri"/>
                <a:ea typeface="Calibri"/>
                <a:cs typeface="B Koodak" pitchFamily="2" charset="-78"/>
              </a:rPr>
              <a:t>برنامه فتوشاپ . 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499" cy="10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4" grpId="0" animBg="1"/>
      <p:bldP spid="10488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6" y="0"/>
            <a:ext cx="9128975" cy="6858000"/>
          </a:xfrm>
          <a:prstGeom prst="rect">
            <a:avLst/>
          </a:prstGeom>
          <a:noFill/>
        </p:spPr>
      </p:pic>
      <p:sp>
        <p:nvSpPr>
          <p:cNvPr id="1048883" name="Rectangle 10"/>
          <p:cNvSpPr/>
          <p:nvPr/>
        </p:nvSpPr>
        <p:spPr>
          <a:xfrm>
            <a:off x="-990600" y="533400"/>
            <a:ext cx="701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ranNastaliq" panose="02020505000000020003" pitchFamily="18" charset="0"/>
                <a:ea typeface="Calibri"/>
                <a:cs typeface="IranNastaliq" panose="02020505000000020003" pitchFamily="18" charset="0"/>
              </a:rPr>
              <a:t>از توجه و عنایت شما سپاسگزارم</a:t>
            </a:r>
            <a:endParaRPr lang="fa-IR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ranNastaliq" panose="02020505000000020003" pitchFamily="18" charset="0"/>
              <a:ea typeface="Calibri"/>
              <a:cs typeface="IranNastaliq" panose="020205050000000200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210" y="573990"/>
            <a:ext cx="7848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 </a:t>
            </a:r>
            <a:r>
              <a:rPr lang="fa-I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ویندوز: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210" y="62026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1352205"/>
            <a:ext cx="6019800" cy="476595"/>
          </a:xfrm>
          <a:prstGeom prst="roundRect">
            <a:avLst>
              <a:gd name="adj" fmla="val 795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1- مایکروسافت ویندوز</a:t>
            </a:r>
            <a:endParaRPr lang="fa-IR" sz="22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599" y="2215118"/>
            <a:ext cx="5957119" cy="476595"/>
          </a:xfrm>
          <a:prstGeom prst="roundRect">
            <a:avLst>
              <a:gd name="adj" fmla="val 795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2-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نحوه شروع به كار ویندوز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81199" y="3223466"/>
            <a:ext cx="6376877" cy="476595"/>
          </a:xfrm>
          <a:prstGeom prst="roundRect">
            <a:avLst>
              <a:gd name="adj" fmla="val 795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3-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آشنایی با انواع آیکونها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11826" y="4363333"/>
            <a:ext cx="6781800" cy="476595"/>
          </a:xfrm>
          <a:prstGeom prst="roundRect">
            <a:avLst>
              <a:gd name="adj" fmla="val 795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4-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ساختن فایل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4848" y="5324302"/>
            <a:ext cx="6705600" cy="476595"/>
          </a:xfrm>
          <a:prstGeom prst="roundRect">
            <a:avLst>
              <a:gd name="adj" fmla="val 795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5-ساختن میانبر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3368" y="57938"/>
            <a:ext cx="2014736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pPr algn="ctr"/>
            <a:r>
              <a:rPr lang="fa-IR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جلسه اول</a:t>
            </a:r>
            <a:endParaRPr lang="fa-I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292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2771" y="6400800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4</a:t>
            </a:fld>
            <a:endParaRPr lang="en-US" dirty="0"/>
          </a:p>
        </p:txBody>
      </p:sp>
      <p:sp>
        <p:nvSpPr>
          <p:cNvPr id="1048657" name="TextBox 4"/>
          <p:cNvSpPr txBox="1"/>
          <p:nvPr/>
        </p:nvSpPr>
        <p:spPr>
          <a:xfrm>
            <a:off x="804664" y="533400"/>
            <a:ext cx="750113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1-مایکروسافت ویندوز </a:t>
            </a:r>
          </a:p>
        </p:txBody>
      </p:sp>
      <p:sp>
        <p:nvSpPr>
          <p:cNvPr id="1048658" name="Rectangle 6"/>
          <p:cNvSpPr/>
          <p:nvPr/>
        </p:nvSpPr>
        <p:spPr>
          <a:xfrm>
            <a:off x="481210" y="640080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59" name="Rounded Rectangle 9"/>
          <p:cNvSpPr/>
          <p:nvPr/>
        </p:nvSpPr>
        <p:spPr>
          <a:xfrm>
            <a:off x="7644" y="1196017"/>
            <a:ext cx="9144000" cy="14181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سيستم عاملي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است كه شركت مايكروسافت آنرا براي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رايانه هاي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شخصي (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PC ، (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تلفن هاي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هوشمند و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رايانه هاي لوحي توليد كرده است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اين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سيستم عامل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،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نسخه هاي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متعددي دارد كه از سال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1985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تاكنون به بازار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عرضه شده اند.</a:t>
            </a:r>
          </a:p>
        </p:txBody>
      </p:sp>
      <p:sp>
        <p:nvSpPr>
          <p:cNvPr id="1048660" name="Rounded Rectangle 12"/>
          <p:cNvSpPr/>
          <p:nvPr/>
        </p:nvSpPr>
        <p:spPr>
          <a:xfrm>
            <a:off x="317091" y="4109600"/>
            <a:ext cx="8396748" cy="2560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RAM 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1- حافظه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2- ديسك سخت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3- پردازنده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4-گرافيك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5- سيستم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مجهز به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DVD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درايو باشد.</a:t>
            </a:r>
          </a:p>
        </p:txBody>
      </p:sp>
      <p:pic>
        <p:nvPicPr>
          <p:cNvPr id="2097156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4" y="-1055"/>
            <a:ext cx="1203912" cy="1197072"/>
          </a:xfrm>
          <a:prstGeom prst="rect">
            <a:avLst/>
          </a:prstGeom>
        </p:spPr>
      </p:pic>
      <p:sp>
        <p:nvSpPr>
          <p:cNvPr id="9" name="Flowchart: Punched Tape 9"/>
          <p:cNvSpPr/>
          <p:nvPr/>
        </p:nvSpPr>
        <p:spPr>
          <a:xfrm>
            <a:off x="30036" y="2614136"/>
            <a:ext cx="9136356" cy="135411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ويندوز يك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سيستم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عامل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گرافيكي ميباشد كه براي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نصب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آن روي كامپيوتر ميبايست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حداقل امكانات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زيررا در اختيار داشته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باشيم. </a:t>
            </a:r>
            <a:endParaRPr lang="fa-IR" sz="22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2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9" grpId="0" animBg="1"/>
      <p:bldP spid="1048660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2771" y="6400800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5</a:t>
            </a:fld>
            <a:endParaRPr lang="en-US" dirty="0"/>
          </a:p>
        </p:txBody>
      </p:sp>
      <p:sp>
        <p:nvSpPr>
          <p:cNvPr id="1048657" name="TextBox 4"/>
          <p:cNvSpPr txBox="1"/>
          <p:nvPr/>
        </p:nvSpPr>
        <p:spPr>
          <a:xfrm>
            <a:off x="804664" y="518332"/>
            <a:ext cx="7501136" cy="55335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 </a:t>
            </a:r>
            <a:r>
              <a:rPr lang="fa-IR" sz="28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نحوه شروع به كار </a:t>
            </a:r>
            <a:r>
              <a:rPr lang="fa-IR" sz="28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ویندوز:</a:t>
            </a:r>
            <a:endParaRPr lang="fa-IR" sz="28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658" name="Rectangle 6"/>
          <p:cNvSpPr/>
          <p:nvPr/>
        </p:nvSpPr>
        <p:spPr>
          <a:xfrm>
            <a:off x="481210" y="640080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59" name="Rounded Rectangle 9"/>
          <p:cNvSpPr/>
          <p:nvPr/>
        </p:nvSpPr>
        <p:spPr>
          <a:xfrm>
            <a:off x="481210" y="1447800"/>
            <a:ext cx="7958336" cy="17054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بعد از روشن كردن كامپيوتر سيستم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عامل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ويندوز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بالا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 آيد و ما ميتوانيم ميز كار ويندوز به نام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DESKTOP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را ببينيم. بر روي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ميزكار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اشياء مختلفي به نام آيكون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ICON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ديده ميشود. تعداد آيكونها در سيستمهاي مختلف متفاوت است وبستگي دارد به اينكه كاربر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براي چه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برنامه هايي آيكون ساخته باشد.</a:t>
            </a:r>
            <a:endParaRPr lang="fa-IR" sz="2200" b="1" dirty="0" smtClean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2097156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4" y="-1055"/>
            <a:ext cx="1203912" cy="1197072"/>
          </a:xfrm>
          <a:prstGeom prst="rect">
            <a:avLst/>
          </a:prstGeom>
        </p:spPr>
      </p:pic>
      <p:sp>
        <p:nvSpPr>
          <p:cNvPr id="8" name="Flowchart: Punched Tape 9"/>
          <p:cNvSpPr/>
          <p:nvPr/>
        </p:nvSpPr>
        <p:spPr>
          <a:xfrm>
            <a:off x="521197" y="3505200"/>
            <a:ext cx="7918349" cy="753583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الف- آیکونهای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ثابت میز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كار</a:t>
            </a:r>
            <a:endParaRPr lang="fa-IR" sz="22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9" name="Flowchart: Punched Tape 9"/>
          <p:cNvSpPr/>
          <p:nvPr/>
        </p:nvSpPr>
        <p:spPr>
          <a:xfrm>
            <a:off x="521197" y="4572000"/>
            <a:ext cx="7888852" cy="1354110"/>
          </a:xfrm>
          <a:prstGeom prst="flowChartPunchedTap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آيكونهاي زير مي توانند بطور ثابت بر روي هر ميز كاري وجود داشته باشند ، كه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عبارتند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از :</a:t>
            </a:r>
          </a:p>
        </p:txBody>
      </p:sp>
    </p:spTree>
    <p:extLst>
      <p:ext uri="{BB962C8B-B14F-4D97-AF65-F5344CB8AC3E}">
        <p14:creationId xmlns:p14="http://schemas.microsoft.com/office/powerpoint/2010/main" val="7024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7" grpId="0" animBg="1"/>
      <p:bldP spid="1048659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6</a:t>
            </a:fld>
            <a:endParaRPr lang="en-US" dirty="0"/>
          </a:p>
        </p:txBody>
      </p:sp>
      <p:sp>
        <p:nvSpPr>
          <p:cNvPr id="1048678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680" name="Rounded Rectangle 12"/>
          <p:cNvSpPr/>
          <p:nvPr/>
        </p:nvSpPr>
        <p:spPr>
          <a:xfrm>
            <a:off x="0" y="542953"/>
            <a:ext cx="9144000" cy="9765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:COMPUTER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-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1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جهت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دسترسي به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حافظه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هاي مختلف كامپيوتر از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قبيل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ديسك نرم ، ديسك سخت و ديسك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فشرده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(CD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)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 ... استفاده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ميشود.</a:t>
            </a:r>
            <a:endParaRPr lang="fa-IR" sz="22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2097157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2624" y="0"/>
            <a:ext cx="1012499" cy="1097210"/>
          </a:xfrm>
          <a:prstGeom prst="rect">
            <a:avLst/>
          </a:prstGeom>
        </p:spPr>
      </p:pic>
      <p:sp>
        <p:nvSpPr>
          <p:cNvPr id="1048681" name="Rounded Rectangle 8"/>
          <p:cNvSpPr/>
          <p:nvPr/>
        </p:nvSpPr>
        <p:spPr>
          <a:xfrm>
            <a:off x="1" y="1981200"/>
            <a:ext cx="9143999" cy="2288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)USER-2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كاربر): شامل پوشه هاي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ديگري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نظير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My DOCUMENT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است.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My DOCUMENT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محل نگهداری فايلهايي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است كه آنها را ذخيره كرده ايم و بطور روزانه با آنها سر وكار داريم .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مثلا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اگر در برنامه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WORD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يك نامه نوشته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وآن را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ذخيره كنيم اين سند بطور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پيش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فرض در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My DOCUMENT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نگهداري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ميشود تا دسترسي به آن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راحت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تر باشد.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4780173"/>
            <a:ext cx="9143999" cy="97657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)RECYCLE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BIN-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3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سطل زباله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يا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سطل بازيافت): محل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نگهداري آيكونهايي است كه آنها را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حذف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كرده ايم و ممكن </a:t>
            </a: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است بخواهيم </a:t>
            </a:r>
            <a:r>
              <a:rPr lang="fa-I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آنها را بازيابي كنيم .</a:t>
            </a:r>
          </a:p>
        </p:txBody>
      </p:sp>
    </p:spTree>
    <p:extLst>
      <p:ext uri="{BB962C8B-B14F-4D97-AF65-F5344CB8AC3E}">
        <p14:creationId xmlns:p14="http://schemas.microsoft.com/office/powerpoint/2010/main" val="27831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0" grpId="0" animBg="1"/>
      <p:bldP spid="104868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7</a:t>
            </a:fld>
            <a:endParaRPr lang="en-US" dirty="0"/>
          </a:p>
        </p:txBody>
      </p:sp>
      <p:sp>
        <p:nvSpPr>
          <p:cNvPr id="1048771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772" name="Snip Diagonal Corner Rectangle 9"/>
          <p:cNvSpPr/>
          <p:nvPr/>
        </p:nvSpPr>
        <p:spPr>
          <a:xfrm>
            <a:off x="863087" y="3627919"/>
            <a:ext cx="7501136" cy="974896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نوار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كار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:(TASKBAR )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در پايين ميز كاريك نوار رنگي به نام نوار كار يا نوار وظيفه وجود دارد كه از 3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بخش تشكيل شده است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:</a:t>
            </a:r>
          </a:p>
        </p:txBody>
      </p:sp>
      <p:sp>
        <p:nvSpPr>
          <p:cNvPr id="1048774" name="Rounded Rectangle 11"/>
          <p:cNvSpPr/>
          <p:nvPr/>
        </p:nvSpPr>
        <p:spPr>
          <a:xfrm>
            <a:off x="863087" y="496986"/>
            <a:ext cx="7501136" cy="90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:CONTROL PANEL -4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مركز پيكربندي سيستم است . به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عبارت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ديگر مركز كنترل نرم افزار و سخت افزار سيستم است .</a:t>
            </a:r>
          </a:p>
        </p:txBody>
      </p:sp>
      <p:sp>
        <p:nvSpPr>
          <p:cNvPr id="1048775" name="Rounded Rectangle 13"/>
          <p:cNvSpPr/>
          <p:nvPr/>
        </p:nvSpPr>
        <p:spPr>
          <a:xfrm>
            <a:off x="863086" y="1524000"/>
            <a:ext cx="7469181" cy="502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:MY  NETWORK 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-5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مركز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تنظيمات شبكه و اينترنت است .</a:t>
            </a:r>
          </a:p>
        </p:txBody>
      </p:sp>
      <p:sp>
        <p:nvSpPr>
          <p:cNvPr id="1048776" name="Rounded Rectangle 12"/>
          <p:cNvSpPr/>
          <p:nvPr/>
        </p:nvSpPr>
        <p:spPr>
          <a:xfrm>
            <a:off x="863087" y="2220664"/>
            <a:ext cx="7469181" cy="13046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 -تصویر پس زمینه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back ground )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): ممكن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است يك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عكس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نيز بر روي ميز كار وجود داشته باشد كه به آن تصوير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پس زمينه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يا كاغذ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ديواري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(WALL 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PAPER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)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ميگوييم.</a:t>
            </a:r>
          </a:p>
        </p:txBody>
      </p:sp>
      <p:sp>
        <p:nvSpPr>
          <p:cNvPr id="1048777" name="Striped Right Arrow 14"/>
          <p:cNvSpPr/>
          <p:nvPr/>
        </p:nvSpPr>
        <p:spPr>
          <a:xfrm>
            <a:off x="1586110" y="5642204"/>
            <a:ext cx="5638800" cy="968411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24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sz="24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2499" cy="1097210"/>
          </a:xfrm>
          <a:prstGeom prst="rect">
            <a:avLst/>
          </a:prstGeom>
        </p:spPr>
      </p:pic>
      <p:sp>
        <p:nvSpPr>
          <p:cNvPr id="12" name="Snip Diagonal Corner Rectangle 9"/>
          <p:cNvSpPr/>
          <p:nvPr/>
        </p:nvSpPr>
        <p:spPr>
          <a:xfrm>
            <a:off x="847109" y="4943009"/>
            <a:ext cx="7501136" cy="542544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1- دكمه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START :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كليك اين دكمه منوي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START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باز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ميشود :</a:t>
            </a:r>
          </a:p>
        </p:txBody>
      </p:sp>
    </p:spTree>
    <p:extLst>
      <p:ext uri="{BB962C8B-B14F-4D97-AF65-F5344CB8AC3E}">
        <p14:creationId xmlns:p14="http://schemas.microsoft.com/office/powerpoint/2010/main" val="35711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4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2" grpId="0" animBg="1"/>
      <p:bldP spid="1048774" grpId="0" animBg="1"/>
      <p:bldP spid="1048775" grpId="0" animBg="1"/>
      <p:bldP spid="1048776" grpId="0" animBg="1"/>
      <p:bldP spid="104877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8</a:t>
            </a:fld>
            <a:endParaRPr lang="en-US" dirty="0"/>
          </a:p>
        </p:txBody>
      </p:sp>
      <p:sp>
        <p:nvSpPr>
          <p:cNvPr id="1048771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774" name="Rounded Rectangle 11"/>
          <p:cNvSpPr/>
          <p:nvPr/>
        </p:nvSpPr>
        <p:spPr>
          <a:xfrm>
            <a:off x="481210" y="512191"/>
            <a:ext cx="8510388" cy="90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در سمت چپ آن منوي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PROGRAMS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all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قرار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دارد و برنامه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هاي نصب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شده از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طريق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آن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قابل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دسترسي است . </a:t>
            </a:r>
          </a:p>
        </p:txBody>
      </p:sp>
      <p:sp>
        <p:nvSpPr>
          <p:cNvPr id="1048775" name="Rounded Rectangle 13"/>
          <p:cNvSpPr/>
          <p:nvPr/>
        </p:nvSpPr>
        <p:spPr>
          <a:xfrm>
            <a:off x="39328" y="1828800"/>
            <a:ext cx="8991599" cy="1017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راه ديگر دسترسي به برنامه ها، تايپ نام برنامه مورد نظر ، در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كادر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search program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and </a:t>
            </a:r>
            <a:endParaRPr lang="en-US" sz="2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ea typeface="Calibri"/>
              <a:cs typeface="B Koodak" pitchFamily="2" charset="-78"/>
            </a:endParaRP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files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زدن اينتر است . </a:t>
            </a:r>
          </a:p>
        </p:txBody>
      </p:sp>
      <p:sp>
        <p:nvSpPr>
          <p:cNvPr id="1048776" name="Rounded Rectangle 12"/>
          <p:cNvSpPr/>
          <p:nvPr/>
        </p:nvSpPr>
        <p:spPr>
          <a:xfrm>
            <a:off x="61451" y="3271297"/>
            <a:ext cx="8991599" cy="90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در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بخش سفيد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رنگ سمت چپ ، ميانبرهايي از برنامه هايي كه اخيرا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اجرا شده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اند ديده ميشود كه براي دسترسي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سريع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به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آنها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، لحاظ شده است .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-36414"/>
            <a:ext cx="1012499" cy="1097210"/>
          </a:xfrm>
          <a:prstGeom prst="rect">
            <a:avLst/>
          </a:prstGeom>
        </p:spPr>
      </p:pic>
      <p:sp>
        <p:nvSpPr>
          <p:cNvPr id="9" name="Striped Right Arrow 19"/>
          <p:cNvSpPr/>
          <p:nvPr/>
        </p:nvSpPr>
        <p:spPr>
          <a:xfrm>
            <a:off x="1447800" y="6085871"/>
            <a:ext cx="5638800" cy="772129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12290" y="4648200"/>
            <a:ext cx="8991598" cy="90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در سمت راست منوي استارت نيز برنامه هاي اصلي ويندوز همانند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help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و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panel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</a:t>
            </a: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control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 قرار دارند. ضمن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اينكه آيكونهاي ميزكار نيز از اين </a:t>
            </a:r>
            <a:r>
              <a:rPr lang="fa-IR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طريق قابل </a:t>
            </a:r>
            <a:r>
              <a:rPr lang="fa-IR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B Koodak" pitchFamily="2" charset="-78"/>
              </a:rPr>
              <a:t>دسترسي اند . </a:t>
            </a:r>
          </a:p>
        </p:txBody>
      </p:sp>
    </p:spTree>
    <p:extLst>
      <p:ext uri="{BB962C8B-B14F-4D97-AF65-F5344CB8AC3E}">
        <p14:creationId xmlns:p14="http://schemas.microsoft.com/office/powerpoint/2010/main" val="1158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4" grpId="0" animBg="1"/>
      <p:bldP spid="1048775" grpId="0" animBg="1"/>
      <p:bldP spid="1048776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264275"/>
            <a:ext cx="762000" cy="365125"/>
          </a:xfrm>
        </p:spPr>
        <p:txBody>
          <a:bodyPr/>
          <a:lstStyle/>
          <a:p>
            <a:fld id="{89BD0534-28C9-428A-B3F1-056E4F95532A}" type="slidenum">
              <a:rPr lang="en-US" smtClean="0"/>
              <a:t>9</a:t>
            </a:fld>
            <a:endParaRPr lang="en-US" dirty="0"/>
          </a:p>
        </p:txBody>
      </p:sp>
      <p:sp>
        <p:nvSpPr>
          <p:cNvPr id="1048760" name="Rectangle 6"/>
          <p:cNvSpPr/>
          <p:nvPr/>
        </p:nvSpPr>
        <p:spPr>
          <a:xfrm>
            <a:off x="481210" y="6126410"/>
            <a:ext cx="78486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048762" name="Rounded Rectangle 10"/>
          <p:cNvSpPr/>
          <p:nvPr/>
        </p:nvSpPr>
        <p:spPr>
          <a:xfrm>
            <a:off x="481210" y="3352800"/>
            <a:ext cx="8053190" cy="2106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STAND BY (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sleep)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(حالت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نيمه خاموش يا آماده باش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): باكليك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اين دكمه تصوير سياه ميشود تا مصرف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برق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و مقدار اشعه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های تابيده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شده به ميز كار كم شود . اين كار را زماني انجام ميدهيم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كه ميخواهيم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مدت كوتاهي كامپيوتر را ترک كنيم و سيستم را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خاموش ننماييم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 براي ظاهر شدن مجدد تصوير ميبايست كليدي را از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صفحه كليد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فشار داده , يا موس را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حركت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دهيم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.</a:t>
            </a:r>
            <a:endParaRPr lang="fa-IR" sz="2200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  <p:sp>
        <p:nvSpPr>
          <p:cNvPr id="1048763" name="Rounded Rectangle 12"/>
          <p:cNvSpPr/>
          <p:nvPr/>
        </p:nvSpPr>
        <p:spPr>
          <a:xfrm>
            <a:off x="481210" y="438224"/>
            <a:ext cx="8053190" cy="26205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مهمترين گزينه منوي استارت براي نوآموزان ،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دكمه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SHUT DOWN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است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كه كليك كردن آن منجر به خاموش شدن سيستم در 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حالت ايمنی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safe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مي شود . البته ميبايست كليه برنامه هاي باز را بسته باشيم و سپس ا قدام به خاموش نمودن سيستم نماييم .</a:t>
            </a:r>
          </a:p>
          <a:p>
            <a:pPr lvl="0" algn="just" rtl="1">
              <a:lnSpc>
                <a:spcPct val="107000"/>
              </a:lnSpc>
              <a:spcAft>
                <a:spcPts val="800"/>
              </a:spcAft>
            </a:pP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اگر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بر روي كشوي دكمه </a:t>
            </a:r>
            <a:r>
              <a:rPr lang="en-US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 SHUT </a:t>
            </a:r>
            <a:r>
              <a:rPr lang="en-US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DOWN</a:t>
            </a:r>
            <a:r>
              <a:rPr lang="fa-IR" sz="2200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كليك </a:t>
            </a:r>
            <a:r>
              <a:rPr lang="fa-IR" sz="2200" b="1" dirty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كنيم ، منويي با چندين گزينه باز ميشود به شرح زير :</a:t>
            </a:r>
          </a:p>
        </p:txBody>
      </p:sp>
      <p:sp>
        <p:nvSpPr>
          <p:cNvPr id="1048768" name="Striped Right Arrow 19"/>
          <p:cNvSpPr/>
          <p:nvPr/>
        </p:nvSpPr>
        <p:spPr>
          <a:xfrm>
            <a:off x="1866900" y="5579388"/>
            <a:ext cx="5638800" cy="772129"/>
          </a:xfrm>
          <a:prstGeom prst="stripedRightArrow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b="1" dirty="0" smtClean="0">
                <a:solidFill>
                  <a:schemeClr val="bg1"/>
                </a:solidFill>
                <a:latin typeface="Calibri"/>
                <a:ea typeface="Calibri"/>
                <a:cs typeface="B Koodak" pitchFamily="2" charset="-78"/>
              </a:rPr>
              <a:t>ادامه ....</a:t>
            </a:r>
            <a:endParaRPr lang="fa-IR" b="1" dirty="0">
              <a:solidFill>
                <a:schemeClr val="bg1"/>
              </a:solidFill>
              <a:latin typeface="Calibri"/>
              <a:ea typeface="Calibri"/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12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 animBg="1"/>
      <p:bldP spid="1048763" grpId="0" animBg="1"/>
      <p:bldP spid="104876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79999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1919</Words>
  <Application>Microsoft Office PowerPoint</Application>
  <PresentationFormat>On-screen Show (4:3)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Impact</vt:lpstr>
      <vt:lpstr>IranNastaliq</vt:lpstr>
      <vt:lpstr>B Homa</vt:lpstr>
      <vt:lpstr>Calibri</vt:lpstr>
      <vt:lpstr>B Lotus</vt:lpstr>
      <vt:lpstr>B Morvarid</vt:lpstr>
      <vt:lpstr>B Koodak</vt:lpstr>
      <vt:lpstr>B Titr</vt:lpstr>
      <vt:lpstr>Times New Roman</vt:lpstr>
      <vt:lpstr>B Nazanin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Ronoga</dc:creator>
  <cp:lastModifiedBy>SabaNet</cp:lastModifiedBy>
  <cp:revision>164</cp:revision>
  <dcterms:created xsi:type="dcterms:W3CDTF">2016-07-14T16:09:05Z</dcterms:created>
  <dcterms:modified xsi:type="dcterms:W3CDTF">2020-03-16T06:28:36Z</dcterms:modified>
</cp:coreProperties>
</file>