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8" r:id="rId5"/>
  </p:sldMasterIdLst>
  <p:notesMasterIdLst>
    <p:notesMasterId r:id="rId20"/>
  </p:notesMasterIdLst>
  <p:handoutMasterIdLst>
    <p:handoutMasterId r:id="rId21"/>
  </p:handoutMasterIdLst>
  <p:sldIdLst>
    <p:sldId id="320" r:id="rId6"/>
    <p:sldId id="321" r:id="rId7"/>
    <p:sldId id="301" r:id="rId8"/>
    <p:sldId id="287" r:id="rId9"/>
    <p:sldId id="325" r:id="rId10"/>
    <p:sldId id="322" r:id="rId11"/>
    <p:sldId id="323" r:id="rId12"/>
    <p:sldId id="330" r:id="rId13"/>
    <p:sldId id="324" r:id="rId14"/>
    <p:sldId id="326" r:id="rId15"/>
    <p:sldId id="327" r:id="rId16"/>
    <p:sldId id="328" r:id="rId17"/>
    <p:sldId id="329" r:id="rId18"/>
    <p:sldId id="31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643779-275E-455C-BDB9-AC564EF324DF}" type="datetimeFigureOut">
              <a:rPr lang="en-US" smtClean="0"/>
              <a:pPr/>
              <a:t>1/21/2013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97D487-BCE5-4832-A841-F23063B655E6}" type="slidenum">
              <a:rPr lang="en-US" smtClean="0"/>
              <a:pPr/>
              <a:t>‹#›</a:t>
            </a:fld>
            <a:endParaRPr lang="en-US"/>
          </a:p>
        </p:txBody>
      </p:sp>
    </p:spTree>
    <p:extLst>
      <p:ext uri="{BB962C8B-B14F-4D97-AF65-F5344CB8AC3E}">
        <p14:creationId xmlns:p14="http://schemas.microsoft.com/office/powerpoint/2010/main" val="3635371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8CB741-17C3-426F-ACB7-62A59AD8DF6E}" type="datetimeFigureOut">
              <a:rPr lang="en-US" smtClean="0"/>
              <a:pPr/>
              <a:t>1/21/2013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92851A-F6D0-472A-A7E9-E689BAF2B7AF}" type="slidenum">
              <a:rPr lang="en-US" smtClean="0"/>
              <a:pPr/>
              <a:t>‹#›</a:t>
            </a:fld>
            <a:endParaRPr lang="en-US"/>
          </a:p>
        </p:txBody>
      </p:sp>
    </p:spTree>
    <p:extLst>
      <p:ext uri="{BB962C8B-B14F-4D97-AF65-F5344CB8AC3E}">
        <p14:creationId xmlns:p14="http://schemas.microsoft.com/office/powerpoint/2010/main" val="2489226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را </a:t>
            </a:r>
            <a:endParaRPr lang="en-US" dirty="0"/>
          </a:p>
        </p:txBody>
      </p:sp>
      <p:sp>
        <p:nvSpPr>
          <p:cNvPr id="4" name="Slide Number Placeholder 3"/>
          <p:cNvSpPr>
            <a:spLocks noGrp="1"/>
          </p:cNvSpPr>
          <p:nvPr>
            <p:ph type="sldNum" sz="quarter" idx="10"/>
          </p:nvPr>
        </p:nvSpPr>
        <p:spPr/>
        <p:txBody>
          <a:bodyPr/>
          <a:lstStyle/>
          <a:p>
            <a:fld id="{6592851A-F6D0-472A-A7E9-E689BAF2B7AF}" type="slidenum">
              <a:rPr lang="en-US" smtClean="0"/>
              <a:pPr/>
              <a:t>9</a:t>
            </a:fld>
            <a:endParaRPr lang="en-US"/>
          </a:p>
        </p:txBody>
      </p:sp>
    </p:spTree>
    <p:extLst>
      <p:ext uri="{BB962C8B-B14F-4D97-AF65-F5344CB8AC3E}">
        <p14:creationId xmlns:p14="http://schemas.microsoft.com/office/powerpoint/2010/main" val="3968740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mtClean="0"/>
              <a:t>را </a:t>
            </a:r>
            <a:endParaRPr lang="en-US"/>
          </a:p>
        </p:txBody>
      </p:sp>
      <p:sp>
        <p:nvSpPr>
          <p:cNvPr id="4" name="Slide Number Placeholder 3"/>
          <p:cNvSpPr>
            <a:spLocks noGrp="1"/>
          </p:cNvSpPr>
          <p:nvPr>
            <p:ph type="sldNum" sz="quarter" idx="10"/>
          </p:nvPr>
        </p:nvSpPr>
        <p:spPr/>
        <p:txBody>
          <a:bodyPr/>
          <a:lstStyle/>
          <a:p>
            <a:fld id="{6592851A-F6D0-472A-A7E9-E689BAF2B7AF}" type="slidenum">
              <a:rPr lang="en-US" smtClean="0"/>
              <a:pPr/>
              <a:t>10</a:t>
            </a:fld>
            <a:endParaRPr lang="en-US"/>
          </a:p>
        </p:txBody>
      </p:sp>
    </p:spTree>
    <p:extLst>
      <p:ext uri="{BB962C8B-B14F-4D97-AF65-F5344CB8AC3E}">
        <p14:creationId xmlns:p14="http://schemas.microsoft.com/office/powerpoint/2010/main" val="1433645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mtClean="0"/>
              <a:t>را </a:t>
            </a:r>
            <a:endParaRPr lang="en-US"/>
          </a:p>
        </p:txBody>
      </p:sp>
      <p:sp>
        <p:nvSpPr>
          <p:cNvPr id="4" name="Slide Number Placeholder 3"/>
          <p:cNvSpPr>
            <a:spLocks noGrp="1"/>
          </p:cNvSpPr>
          <p:nvPr>
            <p:ph type="sldNum" sz="quarter" idx="10"/>
          </p:nvPr>
        </p:nvSpPr>
        <p:spPr/>
        <p:txBody>
          <a:bodyPr/>
          <a:lstStyle/>
          <a:p>
            <a:fld id="{6592851A-F6D0-472A-A7E9-E689BAF2B7AF}" type="slidenum">
              <a:rPr lang="en-US" smtClean="0"/>
              <a:pPr/>
              <a:t>11</a:t>
            </a:fld>
            <a:endParaRPr lang="en-US"/>
          </a:p>
        </p:txBody>
      </p:sp>
    </p:spTree>
    <p:extLst>
      <p:ext uri="{BB962C8B-B14F-4D97-AF65-F5344CB8AC3E}">
        <p14:creationId xmlns:p14="http://schemas.microsoft.com/office/powerpoint/2010/main" val="2833835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mtClean="0"/>
              <a:t>را </a:t>
            </a:r>
            <a:endParaRPr lang="en-US"/>
          </a:p>
        </p:txBody>
      </p:sp>
      <p:sp>
        <p:nvSpPr>
          <p:cNvPr id="4" name="Slide Number Placeholder 3"/>
          <p:cNvSpPr>
            <a:spLocks noGrp="1"/>
          </p:cNvSpPr>
          <p:nvPr>
            <p:ph type="sldNum" sz="quarter" idx="10"/>
          </p:nvPr>
        </p:nvSpPr>
        <p:spPr/>
        <p:txBody>
          <a:bodyPr/>
          <a:lstStyle/>
          <a:p>
            <a:fld id="{6592851A-F6D0-472A-A7E9-E689BAF2B7AF}" type="slidenum">
              <a:rPr lang="en-US" smtClean="0"/>
              <a:pPr/>
              <a:t>12</a:t>
            </a:fld>
            <a:endParaRPr lang="en-US"/>
          </a:p>
        </p:txBody>
      </p:sp>
    </p:spTree>
    <p:extLst>
      <p:ext uri="{BB962C8B-B14F-4D97-AF65-F5344CB8AC3E}">
        <p14:creationId xmlns:p14="http://schemas.microsoft.com/office/powerpoint/2010/main" val="1274884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mtClean="0"/>
              <a:t>را </a:t>
            </a:r>
            <a:endParaRPr lang="en-US"/>
          </a:p>
        </p:txBody>
      </p:sp>
      <p:sp>
        <p:nvSpPr>
          <p:cNvPr id="4" name="Slide Number Placeholder 3"/>
          <p:cNvSpPr>
            <a:spLocks noGrp="1"/>
          </p:cNvSpPr>
          <p:nvPr>
            <p:ph type="sldNum" sz="quarter" idx="10"/>
          </p:nvPr>
        </p:nvSpPr>
        <p:spPr/>
        <p:txBody>
          <a:bodyPr/>
          <a:lstStyle/>
          <a:p>
            <a:fld id="{6592851A-F6D0-472A-A7E9-E689BAF2B7AF}" type="slidenum">
              <a:rPr lang="en-US" smtClean="0"/>
              <a:pPr/>
              <a:t>13</a:t>
            </a:fld>
            <a:endParaRPr lang="en-US"/>
          </a:p>
        </p:txBody>
      </p:sp>
    </p:spTree>
    <p:extLst>
      <p:ext uri="{BB962C8B-B14F-4D97-AF65-F5344CB8AC3E}">
        <p14:creationId xmlns:p14="http://schemas.microsoft.com/office/powerpoint/2010/main" val="4111612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1"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D282F99-DA1D-41E6-B1E3-41570558C3C7}" type="slidenum">
              <a:rPr lang="ar-SA"/>
              <a:pPr>
                <a:defRPr/>
              </a:pPr>
              <a:t>‹#›</a:t>
            </a:fld>
            <a:endParaRPr lang="en-US" dirty="0"/>
          </a:p>
        </p:txBody>
      </p:sp>
    </p:spTree>
  </p:cSld>
  <p:clrMapOvr>
    <a:masterClrMapping/>
  </p:clrMapOvr>
  <p:transition spd="slow">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B843D73-74AD-4239-92FD-9E53A3C52078}" type="slidenum">
              <a:rPr lang="ar-SA"/>
              <a:pPr>
                <a:defRPr/>
              </a:pPr>
              <a:t>‹#›</a:t>
            </a:fld>
            <a:endParaRPr lang="en-US" dirty="0"/>
          </a:p>
        </p:txBody>
      </p:sp>
    </p:spTree>
  </p:cSld>
  <p:clrMapOvr>
    <a:masterClrMapping/>
  </p:clrMapOvr>
  <p:transition spd="slow">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7"/>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E04921-2FF9-4768-AB2E-D45FAB979A8E}" type="slidenum">
              <a:rPr lang="ar-SA"/>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A35E0D9-E16E-4578-8D35-D39B61D633D3}" type="slidenum">
              <a:rPr lang="ar-SA"/>
              <a:pPr>
                <a:defRPr/>
              </a:pPr>
              <a:t>‹#›</a:t>
            </a:fld>
            <a:endParaRPr lang="en-US" dirty="0"/>
          </a:p>
        </p:txBody>
      </p:sp>
    </p:spTree>
  </p:cSld>
  <p:clrMapOvr>
    <a:masterClrMapping/>
  </p:clrMapOvr>
  <p:transition spd="slow">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7" y="1535114"/>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1" y="2362203"/>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7" y="2362203"/>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591EE5CD-282D-4461-B74B-9290673A37E7}" type="slidenum">
              <a:rPr lang="ar-SA"/>
              <a:pPr>
                <a:defRPr/>
              </a:pPr>
              <a:t>‹#›</a:t>
            </a:fld>
            <a:endParaRPr lang="en-US" dirty="0"/>
          </a:p>
        </p:txBody>
      </p:sp>
    </p:spTree>
  </p:cSld>
  <p:clrMapOvr>
    <a:masterClrMapping/>
  </p:clrMapOvr>
  <p:transition spd="slow">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71EFB41F-8C4E-49D3-81C0-2A45DE7BBD45}" type="slidenum">
              <a:rPr lang="ar-SA"/>
              <a:pPr>
                <a:defRPr/>
              </a:pPr>
              <a:t>‹#›</a:t>
            </a:fld>
            <a:endParaRPr lang="en-US" dirty="0"/>
          </a:p>
        </p:txBody>
      </p:sp>
    </p:spTree>
  </p:cSld>
  <p:clrMapOvr>
    <a:masterClrMapping/>
  </p:clrMapOvr>
  <p:transition spd="slow">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4A60DBC0-6075-48FA-8D12-15EE81D153BC}" type="slidenum">
              <a:rPr lang="ar-SA"/>
              <a:pPr>
                <a:defRPr/>
              </a:pPr>
              <a:t>‹#›</a:t>
            </a:fld>
            <a:endParaRPr lang="en-US" dirty="0"/>
          </a:p>
        </p:txBody>
      </p:sp>
    </p:spTree>
  </p:cSld>
  <p:clrMapOvr>
    <a:masterClrMapping/>
  </p:clrMapOvr>
  <p:transition spd="slow">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2" y="1524003"/>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1" y="273053"/>
            <a:ext cx="5111751"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E5DA0B1-79EB-42A3-B238-80091B0216F6}" type="slidenum">
              <a:rPr lang="ar-SA"/>
              <a:pPr>
                <a:defRPr/>
              </a:pPr>
              <a:t>‹#›</a:t>
            </a:fld>
            <a:endParaRPr lang="en-US" dirty="0"/>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41619F06-9000-490A-AFA8-066F13A5250F}" type="slidenum">
              <a:rPr lang="ar-SA"/>
              <a:pPr>
                <a:defRPr/>
              </a:pPr>
              <a:t>‹#›</a:t>
            </a:fld>
            <a:endParaRPr lang="en-US" dirty="0"/>
          </a:p>
        </p:txBody>
      </p:sp>
    </p:spTree>
  </p:cSld>
  <p:clrMapOvr>
    <a:masterClrMapping/>
  </p:clrMapOvr>
  <p:transition spd="slow">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B75C077-B9DE-415A-B523-AB4FAD0C962D}" type="slidenum">
              <a:rPr lang="ar-SA"/>
              <a:pPr>
                <a:defRPr/>
              </a:pPr>
              <a:t>‹#›</a:t>
            </a:fld>
            <a:endParaRPr lang="en-US" dirty="0"/>
          </a:p>
        </p:txBody>
      </p:sp>
    </p:spTree>
  </p:cSld>
  <p:clrMapOvr>
    <a:masterClrMapping/>
  </p:clrMapOvr>
  <p:transition spd="slow">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A4DA2AB-7287-4DB8-8D3D-9658E68930F2}" type="slidenum">
              <a:rPr lang="ar-SA"/>
              <a:pPr>
                <a:defRPr/>
              </a:pPr>
              <a:t>‹#›</a:t>
            </a:fld>
            <a:endParaRPr lang="en-US" dirty="0"/>
          </a:p>
        </p:txBody>
      </p:sp>
    </p:spTree>
  </p:cSld>
  <p:clrMapOvr>
    <a:masterClrMapping/>
  </p:clrMapOvr>
  <p:transition spd="slow">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fld id="{3406210B-16D6-4DA8-9165-B652496F5520}" type="datetime1">
              <a:rPr lang="en-US"/>
              <a:pPr>
                <a:defRPr/>
              </a:pPr>
              <a:t>1/21/2013</a:t>
            </a:fld>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F162CFF8-9F72-4D37-8DFE-5276C48C79E2}" type="slidenum">
              <a:rPr lang="en-US"/>
              <a:pPr>
                <a:defRPr/>
              </a:pPr>
              <a:t>‹#›</a:t>
            </a:fld>
            <a:endParaRPr lang="en-US"/>
          </a:p>
        </p:txBody>
      </p:sp>
    </p:spTree>
  </p:cSld>
  <p:clrMapOvr>
    <a:masterClrMapping/>
  </p:clrMapOvr>
  <p:transition spd="slow">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350E9FCA-F265-41EF-BA3A-EB4681B57DA8}" type="datetimeFigureOut">
              <a:rPr lang="ar-SA"/>
              <a:pPr>
                <a:defRPr/>
              </a:pPr>
              <a:t>10/03/1434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BA134E6-E05C-45CE-A7D3-E0774D46E599}" type="slidenum">
              <a:rPr lang="ar-SA"/>
              <a:pPr>
                <a:defRPr/>
              </a:pPr>
              <a:t>‹#›</a:t>
            </a:fld>
            <a:endParaRPr lang="en-US"/>
          </a:p>
        </p:txBody>
      </p:sp>
    </p:spTree>
  </p:cSld>
  <p:clrMapOvr>
    <a:masterClrMapping/>
  </p:clrMapOvr>
  <p:transition spd="slow">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E2B966E-A06A-408E-8EFF-4F4C54D437C7}" type="datetimeFigureOut">
              <a:rPr lang="ar-SA"/>
              <a:pPr>
                <a:defRPr/>
              </a:pPr>
              <a:t>10/03/1434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9884F18-9B95-4C5B-8D72-EF0F80BCDB25}" type="slidenum">
              <a:rPr lang="ar-SA"/>
              <a:pPr>
                <a:defRPr/>
              </a:pPr>
              <a:t>‹#›</a:t>
            </a:fld>
            <a:endParaRPr lang="en-US"/>
          </a:p>
        </p:txBody>
      </p:sp>
    </p:spTree>
  </p:cSld>
  <p:clrMapOvr>
    <a:masterClrMapping/>
  </p:clrMapOvr>
  <p:transition spd="slow">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4CAB93F7-AC6E-4814-8767-F79BB2ECDA1B}" type="datetimeFigureOut">
              <a:rPr lang="ar-SA"/>
              <a:pPr>
                <a:defRPr/>
              </a:pPr>
              <a:t>10/03/1434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0C80853-CDA7-4AA5-865A-EAA364E32CAA}" type="slidenum">
              <a:rPr lang="ar-SA"/>
              <a:pPr>
                <a:defRPr/>
              </a:pPr>
              <a:t>‹#›</a:t>
            </a:fld>
            <a:endParaRPr lang="en-US"/>
          </a:p>
        </p:txBody>
      </p:sp>
    </p:spTree>
  </p:cSld>
  <p:clrMapOvr>
    <a:masterClrMapping/>
  </p:clrMapOvr>
  <p:transition spd="slow">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699DD5E2-7969-42C0-8274-1C8843715B77}" type="datetimeFigureOut">
              <a:rPr lang="ar-SA"/>
              <a:pPr>
                <a:defRPr/>
              </a:pPr>
              <a:t>10/03/1434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6479D3E-D539-4FEC-827A-017574CDC1EF}" type="slidenum">
              <a:rPr lang="ar-SA"/>
              <a:pPr>
                <a:defRPr/>
              </a:pPr>
              <a:t>‹#›</a:t>
            </a:fld>
            <a:endParaRPr lang="en-US"/>
          </a:p>
        </p:txBody>
      </p:sp>
    </p:spTree>
  </p:cSld>
  <p:clrMapOvr>
    <a:masterClrMapping/>
  </p:clrMapOvr>
  <p:transition spd="slow">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50B27EDC-C48B-4AF7-B5DB-5F9E503EDA97}" type="datetimeFigureOut">
              <a:rPr lang="ar-SA"/>
              <a:pPr>
                <a:defRPr/>
              </a:pPr>
              <a:t>10/03/1434</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6324E226-E014-4F41-B013-37D5A7E0E1D6}" type="slidenum">
              <a:rPr lang="ar-SA"/>
              <a:pPr>
                <a:defRPr/>
              </a:pPr>
              <a:t>‹#›</a:t>
            </a:fld>
            <a:endParaRPr lang="en-US"/>
          </a:p>
        </p:txBody>
      </p:sp>
    </p:spTree>
  </p:cSld>
  <p:clrMapOvr>
    <a:masterClrMapping/>
  </p:clrMapOvr>
  <p:transition spd="slow">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941D568F-3EBD-4C7D-A6CE-5D3457A4B751}" type="datetimeFigureOut">
              <a:rPr lang="ar-SA"/>
              <a:pPr>
                <a:defRPr/>
              </a:pPr>
              <a:t>10/03/1434</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5A23D2F4-77C5-467B-8295-FCB8D3447548}" type="slidenum">
              <a:rPr lang="ar-SA"/>
              <a:pPr>
                <a:defRPr/>
              </a:pPr>
              <a:t>‹#›</a:t>
            </a:fld>
            <a:endParaRPr lang="en-US"/>
          </a:p>
        </p:txBody>
      </p:sp>
    </p:spTree>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159ECF35-5C24-4774-8FC7-2C9D209661A8}" type="datetimeFigureOut">
              <a:rPr lang="ar-SA"/>
              <a:pPr>
                <a:defRPr/>
              </a:pPr>
              <a:t>10/03/1434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D2E5C29E-1EC1-49A0-9484-B9BAD06B2EF1}" type="slidenum">
              <a:rPr lang="ar-SA"/>
              <a:pPr>
                <a:defRPr/>
              </a:pPr>
              <a:t>‹#›</a:t>
            </a:fld>
            <a:endParaRPr lang="en-US"/>
          </a:p>
        </p:txBody>
      </p:sp>
    </p:spTree>
  </p:cSld>
  <p:clrMapOvr>
    <a:masterClrMapping/>
  </p:clrMapOvr>
  <p:transition spd="slow">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A072368-FCCA-447B-85D3-C49B7B94519F}" type="datetimeFigureOut">
              <a:rPr lang="ar-SA"/>
              <a:pPr>
                <a:defRPr/>
              </a:pPr>
              <a:t>10/03/1434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7FB1429-4207-4B19-AEA5-DB265C730E63}" type="slidenum">
              <a:rPr lang="ar-SA"/>
              <a:pPr>
                <a:defRPr/>
              </a:pPr>
              <a:t>‹#›</a:t>
            </a:fld>
            <a:endParaRPr lang="en-US"/>
          </a:p>
        </p:txBody>
      </p:sp>
    </p:spTree>
  </p:cSld>
  <p:clrMapOvr>
    <a:masterClrMapping/>
  </p:clrMapOvr>
  <p:transition spd="slow">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1E6263E5-FF12-4E24-90B6-3D48CD7BBD89}" type="datetimeFigureOut">
              <a:rPr lang="ar-SA"/>
              <a:pPr>
                <a:defRPr/>
              </a:pPr>
              <a:t>10/03/1434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101FAEC-9DCA-4745-A5F1-E26746DC2922}" type="slidenum">
              <a:rPr lang="ar-SA"/>
              <a:pPr>
                <a:defRPr/>
              </a:pPr>
              <a:t>‹#›</a:t>
            </a:fld>
            <a:endParaRPr lang="en-US"/>
          </a:p>
        </p:txBody>
      </p:sp>
    </p:spTree>
  </p:cSld>
  <p:clrMapOvr>
    <a:masterClrMapping/>
  </p:clrMapOvr>
  <p:transition spd="slow">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7DBBEB7-591E-4BF0-8903-11E8FEFB618C}" type="datetimeFigureOut">
              <a:rPr lang="ar-SA"/>
              <a:pPr>
                <a:defRPr/>
              </a:pPr>
              <a:t>10/03/1434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2750667-AD23-4356-A156-15EABA9307B0}" type="slidenum">
              <a:rPr lang="ar-SA"/>
              <a:pPr>
                <a:defRPr/>
              </a:pPr>
              <a:t>‹#›</a:t>
            </a:fld>
            <a:endParaRPr lang="en-US"/>
          </a:p>
        </p:txBody>
      </p:sp>
    </p:spTree>
  </p:cSld>
  <p:clrMapOvr>
    <a:masterClrMapping/>
  </p:clrMapOvr>
  <p:transition spd="slow">
    <p:wipe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BCEB89D-42B4-43A2-927E-3B2D4CB1F61C}" type="datetimeFigureOut">
              <a:rPr lang="ar-SA"/>
              <a:pPr>
                <a:defRPr/>
              </a:pPr>
              <a:t>10/03/1434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87BBFFC-B7B6-4445-BBE3-8D2CB7F7D97E}" type="slidenum">
              <a:rPr lang="ar-SA"/>
              <a:pPr>
                <a:defRPr/>
              </a:pPr>
              <a:t>‹#›</a:t>
            </a:fld>
            <a:endParaRPr lang="en-US"/>
          </a:p>
        </p:txBody>
      </p:sp>
    </p:spTree>
  </p:cSld>
  <p:clrMapOvr>
    <a:masterClrMapping/>
  </p:clrMapOvr>
  <p:transition spd="slow">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fld id="{D047B2C3-7404-4D33-A2B5-6838DE13BA40}" type="datetime1">
              <a:rPr lang="en-US"/>
              <a:pPr>
                <a:defRPr/>
              </a:pPr>
              <a:t>1/21/2013</a:t>
            </a:fld>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C7DA4C07-B1F2-46BC-AAB1-064A8909D569}" type="slidenum">
              <a:rPr lang="en-US"/>
              <a:pPr>
                <a:defRPr/>
              </a:pPr>
              <a:t>‹#›</a:t>
            </a:fld>
            <a:endParaRPr lang="en-US"/>
          </a:p>
        </p:txBody>
      </p:sp>
    </p:spTree>
  </p:cSld>
  <p:clrMapOvr>
    <a:masterClrMapping/>
  </p:clrMapOvr>
  <p:transition spd="slow">
    <p:wipe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7684945-6A8B-4A87-9DFE-C2C37B64F0E4}" type="datetime1">
              <a:rPr lang="en-US" smtClean="0"/>
              <a:pPr/>
              <a:t>1/21/2013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fa-IR" smtClean="0">
                <a:solidFill>
                  <a:srgbClr val="7FD13B">
                    <a:tint val="20000"/>
                  </a:srgbClr>
                </a:solidFill>
              </a:rPr>
              <a:t>کاری از: مجید همتی</a:t>
            </a:r>
            <a:endParaRPr lang="en-US">
              <a:solidFill>
                <a:srgbClr val="7FD13B">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6BD9136-514C-4BF6-AC00-ED113CE9DE04}" type="slidenum">
              <a:rPr lang="en-US" smtClean="0"/>
              <a:pPr/>
              <a:t>‹#›</a:t>
            </a:fld>
            <a:endParaRPr lang="en-US"/>
          </a:p>
        </p:txBody>
      </p:sp>
    </p:spTree>
    <p:extLst>
      <p:ext uri="{BB962C8B-B14F-4D97-AF65-F5344CB8AC3E}">
        <p14:creationId xmlns:p14="http://schemas.microsoft.com/office/powerpoint/2010/main" val="30634714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B825CE-DF1F-4504-BB7D-08AB79657C47}" type="datetime1">
              <a:rPr lang="en-US" smtClean="0">
                <a:solidFill>
                  <a:prstClr val="black"/>
                </a:solidFill>
              </a:rPr>
              <a:pPr/>
              <a:t>1/21/2013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fa-IR" smtClean="0">
                <a:solidFill>
                  <a:prstClr val="black"/>
                </a:solidFill>
              </a:rPr>
              <a:t>کاری از: مجید همتی</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D6BD9136-514C-4BF6-AC00-ED113CE9DE04}"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7730256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F315422-0843-4963-9B9E-AB25CC74BDDA}" type="datetime1">
              <a:rPr lang="en-US" smtClean="0">
                <a:solidFill>
                  <a:prstClr val="white"/>
                </a:solidFill>
              </a:rPr>
              <a:pPr/>
              <a:t>1/21/2013</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r>
              <a:rPr lang="fa-IR" smtClean="0">
                <a:solidFill>
                  <a:prstClr val="white"/>
                </a:solidFill>
              </a:rPr>
              <a:t>کاری از: مجید همتی</a:t>
            </a:r>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D6BD9136-514C-4BF6-AC00-ED113CE9DE04}"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877060223"/>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45BB0C1-BE92-4F6E-A3D1-F8F43D9C5C83}" type="datetime1">
              <a:rPr lang="en-US" smtClean="0">
                <a:solidFill>
                  <a:prstClr val="white"/>
                </a:solidFill>
              </a:rPr>
              <a:pPr/>
              <a:t>1/21/2013</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r>
              <a:rPr lang="fa-IR" smtClean="0">
                <a:solidFill>
                  <a:prstClr val="white"/>
                </a:solidFill>
              </a:rPr>
              <a:t>کاری از: مجید همتی</a:t>
            </a:r>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D6BD9136-514C-4BF6-AC00-ED113CE9DE04}"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39166129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FBFD186-2B00-4492-AA55-2CA267B9399A}" type="datetime1">
              <a:rPr lang="en-US" smtClean="0">
                <a:solidFill>
                  <a:prstClr val="black"/>
                </a:solidFill>
              </a:rPr>
              <a:pPr/>
              <a:t>1/21/2013</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r>
              <a:rPr lang="fa-IR" smtClean="0">
                <a:solidFill>
                  <a:prstClr val="black"/>
                </a:solidFill>
              </a:rPr>
              <a:t>کاری از: مجید همتی</a:t>
            </a:r>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D6BD9136-514C-4BF6-AC00-ED113CE9DE0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75873431"/>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0773331-625F-4028-9C45-DD931F0D2EBC}" type="datetime1">
              <a:rPr lang="en-US" smtClean="0">
                <a:solidFill>
                  <a:prstClr val="white"/>
                </a:solidFill>
              </a:rPr>
              <a:pPr/>
              <a:t>1/21/2013</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r>
              <a:rPr lang="fa-IR" smtClean="0">
                <a:solidFill>
                  <a:prstClr val="white"/>
                </a:solidFill>
              </a:rPr>
              <a:t>کاری از: مجید همتی</a:t>
            </a:r>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D6BD9136-514C-4BF6-AC00-ED113CE9DE04}"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182585864"/>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3FFA21C-1DC2-4F4A-AF9C-0515AED77A8D}" type="datetime1">
              <a:rPr lang="en-US" smtClean="0">
                <a:solidFill>
                  <a:prstClr val="black"/>
                </a:solidFill>
              </a:rPr>
              <a:pPr/>
              <a:t>1/21/2013</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r>
              <a:rPr lang="fa-IR" smtClean="0">
                <a:solidFill>
                  <a:prstClr val="black"/>
                </a:solidFill>
              </a:rPr>
              <a:t>کاری از: مجید همتی</a:t>
            </a:r>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D6BD9136-514C-4BF6-AC00-ED113CE9DE0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71937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13DA877-A85E-4894-BA5F-96C130AA3066}" type="datetime1">
              <a:rPr lang="en-US" smtClean="0">
                <a:solidFill>
                  <a:prstClr val="black"/>
                </a:solidFill>
              </a:rPr>
              <a:pPr/>
              <a:t>1/21/2013</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r>
              <a:rPr lang="fa-IR" smtClean="0">
                <a:solidFill>
                  <a:prstClr val="black"/>
                </a:solidFill>
              </a:rPr>
              <a:t>کاری از: مجید همتی</a:t>
            </a:r>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D6BD9136-514C-4BF6-AC00-ED113CE9DE0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17683323"/>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20F34DC-7227-4FE2-A4E4-4DD9816A1FDF}" type="datetime1">
              <a:rPr lang="en-US" smtClean="0">
                <a:solidFill>
                  <a:prstClr val="white"/>
                </a:solidFill>
              </a:rPr>
              <a:pPr/>
              <a:t>1/21/2013</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fa-IR" smtClean="0">
                <a:solidFill>
                  <a:prstClr val="white"/>
                </a:solidFill>
              </a:rPr>
              <a:t>کاری از: مجید همتی</a:t>
            </a:r>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6BD9136-514C-4BF6-AC00-ED113CE9DE04}"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407505010"/>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63F100D-98CB-44EA-A2F3-6F6BB43F4B91}" type="datetime1">
              <a:rPr lang="en-US" smtClean="0">
                <a:solidFill>
                  <a:prstClr val="black"/>
                </a:solidFill>
              </a:rPr>
              <a:pPr/>
              <a:t>1/21/2013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fa-IR" smtClean="0">
                <a:solidFill>
                  <a:prstClr val="black"/>
                </a:solidFill>
              </a:rPr>
              <a:t>کاری از: مجید همتی</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D6BD9136-514C-4BF6-AC00-ED113CE9DE0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393741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16B74C6-502F-4B90-BD02-B4A208D517DE}" type="datetime1">
              <a:rPr lang="en-US" smtClean="0">
                <a:solidFill>
                  <a:prstClr val="black"/>
                </a:solidFill>
              </a:rPr>
              <a:pPr/>
              <a:t>1/21/2013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fa-IR" smtClean="0">
                <a:solidFill>
                  <a:prstClr val="black"/>
                </a:solidFill>
              </a:rPr>
              <a:t>کاری از: مجید همتی</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D6BD9136-514C-4BF6-AC00-ED113CE9DE0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673055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defRPr/>
            </a:pPr>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fontAlgn="base">
              <a:spcBef>
                <a:spcPct val="0"/>
              </a:spcBef>
              <a:spcAft>
                <a:spcPct val="0"/>
              </a:spcAft>
              <a:defRPr lang="en-US">
                <a:solidFill>
                  <a:srgbClr val="FFFFFF"/>
                </a:solidFill>
                <a:latin typeface="Times New Roman" pitchFamily="18" charset="0"/>
                <a:cs typeface="B Mitra" pitchFamily="2" charset="-78"/>
              </a:defRPr>
            </a:lvl1pPr>
            <a:extLst/>
          </a:lstStyle>
          <a:p>
            <a:pPr>
              <a:defRPr/>
            </a:pPr>
            <a:fld id="{29666614-ABA1-45C2-B879-E28FF7F1817A}" type="datetime1">
              <a:rPr lang="en-US"/>
              <a:pPr>
                <a:defRPr/>
              </a:pPr>
              <a:t>1/21/2013</a:t>
            </a:fld>
            <a:endParaRPr/>
          </a:p>
        </p:txBody>
      </p:sp>
      <p:sp>
        <p:nvSpPr>
          <p:cNvPr id="7" name="Footer Placeholder 17"/>
          <p:cNvSpPr>
            <a:spLocks noGrp="1"/>
          </p:cNvSpPr>
          <p:nvPr>
            <p:ph type="ftr" sz="quarter" idx="11"/>
          </p:nvPr>
        </p:nvSpPr>
        <p:spPr>
          <a:xfrm>
            <a:off x="2819400" y="6557963"/>
            <a:ext cx="2927350" cy="228600"/>
          </a:xfrm>
        </p:spPr>
        <p:txBody>
          <a:bodyPr/>
          <a:lstStyle>
            <a:lvl1pPr fontAlgn="base">
              <a:spcBef>
                <a:spcPct val="0"/>
              </a:spcBef>
              <a:spcAft>
                <a:spcPct val="0"/>
              </a:spcAft>
              <a:defRPr lang="en-US">
                <a:solidFill>
                  <a:srgbClr val="FFFFFF"/>
                </a:solidFill>
                <a:latin typeface="Times New Roman" pitchFamily="18" charset="0"/>
                <a:cs typeface="B Mitra" pitchFamily="2" charset="-78"/>
              </a:defRPr>
            </a:lvl1pPr>
            <a:extLst/>
          </a:lstStyle>
          <a:p>
            <a:pPr>
              <a:defRPr/>
            </a:pPr>
            <a:endParaRPr/>
          </a:p>
        </p:txBody>
      </p:sp>
      <p:sp>
        <p:nvSpPr>
          <p:cNvPr id="8" name="Slide Number Placeholder 28"/>
          <p:cNvSpPr>
            <a:spLocks noGrp="1"/>
          </p:cNvSpPr>
          <p:nvPr>
            <p:ph type="sldNum" sz="quarter" idx="12"/>
          </p:nvPr>
        </p:nvSpPr>
        <p:spPr>
          <a:xfrm>
            <a:off x="7880350" y="6556375"/>
            <a:ext cx="588963" cy="228600"/>
          </a:xfrm>
        </p:spPr>
        <p:txBody>
          <a:bodyPr/>
          <a:lstStyle>
            <a:lvl1pPr fontAlgn="base">
              <a:spcBef>
                <a:spcPct val="0"/>
              </a:spcBef>
              <a:spcAft>
                <a:spcPct val="0"/>
              </a:spcAft>
              <a:defRPr lang="en-US">
                <a:solidFill>
                  <a:srgbClr val="FFFFFF"/>
                </a:solidFill>
                <a:latin typeface="Times New Roman" pitchFamily="18" charset="0"/>
                <a:cs typeface="B Mitra" pitchFamily="2" charset="-78"/>
              </a:defRPr>
            </a:lvl1pPr>
            <a:extLst/>
          </a:lstStyle>
          <a:p>
            <a:pPr>
              <a:defRPr/>
            </a:pPr>
            <a:fld id="{703F10DD-7D76-48BC-84EA-7F1837BE878D}" type="slidenum">
              <a:rPr/>
              <a:pPr>
                <a:defRPr/>
              </a:pPr>
              <a:t>‹#›</a:t>
            </a:fld>
            <a:endParaRPr/>
          </a:p>
        </p:txBody>
      </p:sp>
    </p:spTree>
    <p:extLst>
      <p:ext uri="{BB962C8B-B14F-4D97-AF65-F5344CB8AC3E}">
        <p14:creationId xmlns:p14="http://schemas.microsoft.com/office/powerpoint/2010/main" val="1821237017"/>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D03E626B-5C39-47B2-8157-1A643BEB87D7}" type="datetime1">
              <a:rPr lang="en-US"/>
              <a:pPr>
                <a:defRPr/>
              </a:pPr>
              <a:t>1/21/2013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81DEA60F-B14D-48F8-A04E-EFADDB6F6B09}" type="slidenum">
              <a:rPr lang="en-US"/>
              <a:pPr>
                <a:defRPr/>
              </a:pPr>
              <a:t>‹#›</a:t>
            </a:fld>
            <a:endParaRPr lang="en-US"/>
          </a:p>
        </p:txBody>
      </p:sp>
    </p:spTree>
    <p:extLst>
      <p:ext uri="{BB962C8B-B14F-4D97-AF65-F5344CB8AC3E}">
        <p14:creationId xmlns:p14="http://schemas.microsoft.com/office/powerpoint/2010/main" val="3753072534"/>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fontAlgn="base">
              <a:spcBef>
                <a:spcPct val="0"/>
              </a:spcBef>
              <a:spcAft>
                <a:spcPct val="0"/>
              </a:spcAft>
              <a:defRPr>
                <a:solidFill>
                  <a:srgbClr val="B13F9A"/>
                </a:solidFill>
                <a:latin typeface="Times New Roman" pitchFamily="18" charset="0"/>
                <a:cs typeface="B Mitra" pitchFamily="2" charset="-78"/>
              </a:defRPr>
            </a:lvl1pPr>
            <a:extLst/>
          </a:lstStyle>
          <a:p>
            <a:pPr>
              <a:defRPr/>
            </a:pPr>
            <a:fld id="{7DD12639-EEFA-4B5D-A839-C69BB8393ECB}" type="datetime1">
              <a:rPr lang="en-US"/>
              <a:pPr>
                <a:defRPr/>
              </a:pPr>
              <a:t>1/21/2013</a:t>
            </a:fld>
            <a:endParaRPr lang="en-US"/>
          </a:p>
        </p:txBody>
      </p:sp>
      <p:sp>
        <p:nvSpPr>
          <p:cNvPr id="5" name="Footer Placeholder 4"/>
          <p:cNvSpPr>
            <a:spLocks noGrp="1"/>
          </p:cNvSpPr>
          <p:nvPr>
            <p:ph type="ftr" sz="quarter" idx="11"/>
          </p:nvPr>
        </p:nvSpPr>
        <p:spPr>
          <a:xfrm>
            <a:off x="1735138" y="6556375"/>
            <a:ext cx="2895600" cy="228600"/>
          </a:xfrm>
        </p:spPr>
        <p:txBody>
          <a:bodyPr/>
          <a:lstStyle>
            <a:lvl1pPr fontAlgn="base">
              <a:spcBef>
                <a:spcPct val="0"/>
              </a:spcBef>
              <a:spcAft>
                <a:spcPct val="0"/>
              </a:spcAft>
              <a:defRPr>
                <a:solidFill>
                  <a:srgbClr val="B13F9A"/>
                </a:solidFill>
                <a:latin typeface="Times New Roman" pitchFamily="18" charset="0"/>
                <a:cs typeface="B Mitra" pitchFamily="2" charset="-78"/>
              </a:defRPr>
            </a:lvl1pPr>
            <a:extLst/>
          </a:lstStyle>
          <a:p>
            <a:pPr>
              <a:defRPr/>
            </a:pPr>
            <a:endParaRPr lang="en-US"/>
          </a:p>
        </p:txBody>
      </p:sp>
      <p:sp>
        <p:nvSpPr>
          <p:cNvPr id="6" name="Slide Number Placeholder 5"/>
          <p:cNvSpPr>
            <a:spLocks noGrp="1"/>
          </p:cNvSpPr>
          <p:nvPr>
            <p:ph type="sldNum" sz="quarter" idx="12"/>
          </p:nvPr>
        </p:nvSpPr>
        <p:spPr>
          <a:xfrm>
            <a:off x="6734175" y="6554788"/>
            <a:ext cx="587375" cy="228600"/>
          </a:xfrm>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E1A71CC0-2C5C-468E-A4DE-793D5C6392A3}" type="slidenum">
              <a:rPr lang="en-US"/>
              <a:pPr>
                <a:defRPr/>
              </a:pPr>
              <a:t>‹#›</a:t>
            </a:fld>
            <a:endParaRPr lang="en-US"/>
          </a:p>
        </p:txBody>
      </p:sp>
    </p:spTree>
    <p:extLst>
      <p:ext uri="{BB962C8B-B14F-4D97-AF65-F5344CB8AC3E}">
        <p14:creationId xmlns:p14="http://schemas.microsoft.com/office/powerpoint/2010/main" val="34695542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9CD29A28-3163-49E0-8D38-44562CE29C64}" type="datetime1">
              <a:rPr lang="en-US"/>
              <a:pPr>
                <a:defRPr/>
              </a:pPr>
              <a:t>1/21/2013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4564BFDE-6392-4CF1-A430-28BDD2CD6433}" type="slidenum">
              <a:rPr lang="en-US"/>
              <a:pPr>
                <a:defRPr/>
              </a:pPr>
              <a:t>‹#›</a:t>
            </a:fld>
            <a:endParaRPr lang="en-US"/>
          </a:p>
        </p:txBody>
      </p:sp>
    </p:spTree>
    <p:extLst>
      <p:ext uri="{BB962C8B-B14F-4D97-AF65-F5344CB8AC3E}">
        <p14:creationId xmlns:p14="http://schemas.microsoft.com/office/powerpoint/2010/main" val="3911496505"/>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DE609F7D-E18C-4018-9F49-C9C7680C5746}" type="datetime1">
              <a:rPr lang="en-US"/>
              <a:pPr>
                <a:defRPr/>
              </a:pPr>
              <a:t>1/21/2013</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344E66E8-3EE9-4DF3-9C20-641CE5178BFD}" type="slidenum">
              <a:rPr lang="en-US"/>
              <a:pPr>
                <a:defRPr/>
              </a:pPr>
              <a:t>‹#›</a:t>
            </a:fld>
            <a:endParaRPr lang="en-US"/>
          </a:p>
        </p:txBody>
      </p:sp>
    </p:spTree>
    <p:extLst>
      <p:ext uri="{BB962C8B-B14F-4D97-AF65-F5344CB8AC3E}">
        <p14:creationId xmlns:p14="http://schemas.microsoft.com/office/powerpoint/2010/main" val="4000550672"/>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853D3B34-2DFB-46CF-ACCE-A70F97892586}" type="datetime1">
              <a:rPr lang="en-US"/>
              <a:pPr>
                <a:defRPr/>
              </a:pPr>
              <a:t>1/21/2013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A1BC421E-E4DD-4F49-8690-F707ACDB1082}" type="slidenum">
              <a:rPr lang="en-US"/>
              <a:pPr>
                <a:defRPr/>
              </a:pPr>
              <a:t>‹#›</a:t>
            </a:fld>
            <a:endParaRPr lang="en-US"/>
          </a:p>
        </p:txBody>
      </p:sp>
    </p:spTree>
    <p:extLst>
      <p:ext uri="{BB962C8B-B14F-4D97-AF65-F5344CB8AC3E}">
        <p14:creationId xmlns:p14="http://schemas.microsoft.com/office/powerpoint/2010/main" val="954807015"/>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solidFill>
                  <a:srgbClr val="B13F9A"/>
                </a:solidFill>
                <a:latin typeface="Times New Roman" pitchFamily="18" charset="0"/>
                <a:cs typeface="B Mitra" pitchFamily="2" charset="-78"/>
              </a:defRPr>
            </a:lvl1pPr>
            <a:extLst/>
          </a:lstStyle>
          <a:p>
            <a:pPr>
              <a:defRPr/>
            </a:pPr>
            <a:fld id="{C1B25FD2-8D0D-41B1-94B7-B60BCE0A780C}" type="datetime1">
              <a:rPr lang="en-US"/>
              <a:pPr>
                <a:defRPr/>
              </a:pPr>
              <a:t>1/21/2013</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solidFill>
                  <a:srgbClr val="B13F9A"/>
                </a:solidFill>
                <a:latin typeface="Times New Roman" pitchFamily="18" charset="0"/>
                <a:cs typeface="B Mitra" pitchFamily="2" charset="-78"/>
              </a:defRPr>
            </a:lvl1pPr>
            <a:extLst/>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1AC07CB2-DB32-4769-83F4-BC5E3AAFA4FF}" type="slidenum">
              <a:rPr lang="en-US"/>
              <a:pPr>
                <a:defRPr/>
              </a:pPr>
              <a:t>‹#›</a:t>
            </a:fld>
            <a:endParaRPr lang="en-US"/>
          </a:p>
        </p:txBody>
      </p:sp>
    </p:spTree>
    <p:extLst>
      <p:ext uri="{BB962C8B-B14F-4D97-AF65-F5344CB8AC3E}">
        <p14:creationId xmlns:p14="http://schemas.microsoft.com/office/powerpoint/2010/main" val="2984383070"/>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94F7CB39-2EF3-4E53-A9D1-CE762068CC77}" type="datetime1">
              <a:rPr lang="en-US"/>
              <a:pPr>
                <a:defRPr/>
              </a:pPr>
              <a:t>1/21/2013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582C3E63-D70E-4D78-9ABE-168A456BAAE4}" type="slidenum">
              <a:rPr lang="en-US"/>
              <a:pPr>
                <a:defRPr/>
              </a:pPr>
              <a:t>‹#›</a:t>
            </a:fld>
            <a:endParaRPr lang="en-US"/>
          </a:p>
        </p:txBody>
      </p:sp>
    </p:spTree>
    <p:extLst>
      <p:ext uri="{BB962C8B-B14F-4D97-AF65-F5344CB8AC3E}">
        <p14:creationId xmlns:p14="http://schemas.microsoft.com/office/powerpoint/2010/main" val="1355292728"/>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7DD084BC-4405-48A5-B0B0-8165090AE5A9}" type="datetime1">
              <a:rPr lang="en-US"/>
              <a:pPr>
                <a:defRPr/>
              </a:pPr>
              <a:t>1/21/2013</a:t>
            </a:fld>
            <a:endParaRPr lang="en-US"/>
          </a:p>
        </p:txBody>
      </p:sp>
      <p:sp>
        <p:nvSpPr>
          <p:cNvPr id="8"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9" name="Slide Number Placeholder 6"/>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EF5E8112-256F-40D6-832E-C0F79F9BE275}" type="slidenum">
              <a:rPr lang="en-US"/>
              <a:pPr>
                <a:defRPr/>
              </a:pPr>
              <a:t>‹#›</a:t>
            </a:fld>
            <a:endParaRPr lang="en-US"/>
          </a:p>
        </p:txBody>
      </p:sp>
    </p:spTree>
    <p:extLst>
      <p:ext uri="{BB962C8B-B14F-4D97-AF65-F5344CB8AC3E}">
        <p14:creationId xmlns:p14="http://schemas.microsoft.com/office/powerpoint/2010/main" val="446956295"/>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EF31DA2C-0855-4FFB-8CF1-436ACAB6C0B7}" type="datetime1">
              <a:rPr lang="en-US"/>
              <a:pPr>
                <a:defRPr/>
              </a:pPr>
              <a:t>1/21/2013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A5592489-F831-4153-A25F-3B959263F75F}" type="slidenum">
              <a:rPr lang="en-US"/>
              <a:pPr>
                <a:defRPr/>
              </a:pPr>
              <a:t>‹#›</a:t>
            </a:fld>
            <a:endParaRPr lang="en-US"/>
          </a:p>
        </p:txBody>
      </p:sp>
    </p:spTree>
    <p:extLst>
      <p:ext uri="{BB962C8B-B14F-4D97-AF65-F5344CB8AC3E}">
        <p14:creationId xmlns:p14="http://schemas.microsoft.com/office/powerpoint/2010/main" val="2733695348"/>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67D40537-3839-4CB3-A784-22F6CEBA917A}" type="datetime1">
              <a:rPr lang="en-US"/>
              <a:pPr>
                <a:defRPr/>
              </a:pPr>
              <a:t>1/21/2013</a:t>
            </a:fld>
            <a:endParaRPr lang="en-US"/>
          </a:p>
        </p:txBody>
      </p:sp>
      <p:sp>
        <p:nvSpPr>
          <p:cNvPr id="5" name="Footer Placeholder 4"/>
          <p:cNvSpPr>
            <a:spLocks noGrp="1"/>
          </p:cNvSpPr>
          <p:nvPr>
            <p:ph type="ftr" sz="quarter" idx="11"/>
          </p:nvPr>
        </p:nvSpPr>
        <p:spPr>
          <a:xfrm>
            <a:off x="457200" y="6556375"/>
            <a:ext cx="3657600" cy="228600"/>
          </a:xfrm>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6" name="Slide Number Placeholder 5"/>
          <p:cNvSpPr>
            <a:spLocks noGrp="1"/>
          </p:cNvSpPr>
          <p:nvPr>
            <p:ph type="sldNum" sz="quarter" idx="12"/>
          </p:nvPr>
        </p:nvSpPr>
        <p:spPr>
          <a:xfrm>
            <a:off x="6254750" y="6553200"/>
            <a:ext cx="587375" cy="228600"/>
          </a:xfrm>
        </p:spPr>
        <p:txBody>
          <a:bodyPr/>
          <a:lstStyle>
            <a:lvl1pPr fontAlgn="base">
              <a:spcBef>
                <a:spcPct val="0"/>
              </a:spcBef>
              <a:spcAft>
                <a:spcPct val="0"/>
              </a:spcAft>
              <a:defRPr>
                <a:solidFill>
                  <a:srgbClr val="B13F9A"/>
                </a:solidFill>
                <a:latin typeface="Times New Roman" pitchFamily="18" charset="0"/>
                <a:cs typeface="B Mitra" pitchFamily="2" charset="-78"/>
              </a:defRPr>
            </a:lvl1pPr>
            <a:extLst/>
          </a:lstStyle>
          <a:p>
            <a:pPr>
              <a:defRPr/>
            </a:pPr>
            <a:fld id="{8F5B9131-13A7-4360-90BE-2B2B846AFB9E}" type="slidenum">
              <a:rPr lang="en-US"/>
              <a:pPr>
                <a:defRPr/>
              </a:pPr>
              <a:t>‹#›</a:t>
            </a:fld>
            <a:endParaRPr lang="en-US"/>
          </a:p>
        </p:txBody>
      </p:sp>
    </p:spTree>
    <p:extLst>
      <p:ext uri="{BB962C8B-B14F-4D97-AF65-F5344CB8AC3E}">
        <p14:creationId xmlns:p14="http://schemas.microsoft.com/office/powerpoint/2010/main" val="291736477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4.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1/21/2013</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3"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latin typeface="Arial" charset="0"/>
                <a:cs typeface="Arial" charset="0"/>
              </a:defRPr>
            </a:lvl1pPr>
          </a:lstStyle>
          <a:p>
            <a:pPr>
              <a:defRPr/>
            </a:pP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latin typeface="Arial" charset="0"/>
                <a:cs typeface="Arial" charset="0"/>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latin typeface="Arial" charset="0"/>
                <a:cs typeface="Arial" charset="0"/>
              </a:defRPr>
            </a:lvl1pPr>
          </a:lstStyle>
          <a:p>
            <a:pPr>
              <a:defRPr/>
            </a:pPr>
            <a:fld id="{7CA26DC1-0E71-4C85-9947-40F22C48517F}" type="slidenum">
              <a:rPr lang="ar-SA"/>
              <a:pPr>
                <a:defRPr/>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898" decel="100000" fill="hold"/>
                                        <p:tgtEl>
                                          <p:spTgt spid="2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1000"/>
                                        <p:tgtEl>
                                          <p:spTgt spid="13">
                                            <p:txEl>
                                              <p:pRg st="0" end="0"/>
                                            </p:txEl>
                                          </p:spTgt>
                                        </p:tgtEl>
                                      </p:cBhvr>
                                    </p:animEffect>
                                    <p:anim calcmode="lin" valueType="num">
                                      <p:cBhvr>
                                        <p:cTn id="16"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3">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fade">
                                      <p:cBhvr>
                                        <p:cTn id="21" dur="1000"/>
                                        <p:tgtEl>
                                          <p:spTgt spid="13">
                                            <p:txEl>
                                              <p:pRg st="1" end="1"/>
                                            </p:txEl>
                                          </p:spTgt>
                                        </p:tgtEl>
                                      </p:cBhvr>
                                    </p:animEffect>
                                    <p:anim calcmode="lin" valueType="num">
                                      <p:cBhvr>
                                        <p:cTn id="22"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1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13">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fade">
                                      <p:cBhvr>
                                        <p:cTn id="27" dur="1000"/>
                                        <p:tgtEl>
                                          <p:spTgt spid="13">
                                            <p:txEl>
                                              <p:pRg st="2" end="2"/>
                                            </p:txEl>
                                          </p:spTgt>
                                        </p:tgtEl>
                                      </p:cBhvr>
                                    </p:animEffect>
                                    <p:anim calcmode="lin" valueType="num">
                                      <p:cBhvr>
                                        <p:cTn id="28"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3">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3">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13">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13">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3">
                                            <p:txEl>
                                              <p:pRg st="4" end="4"/>
                                            </p:txEl>
                                          </p:spTgt>
                                        </p:tgtEl>
                                        <p:attrNameLst>
                                          <p:attrName>style.visibility</p:attrName>
                                        </p:attrNameLst>
                                      </p:cBhvr>
                                      <p:to>
                                        <p:strVal val="visible"/>
                                      </p:to>
                                    </p:set>
                                    <p:animEffect transition="in" filter="fade">
                                      <p:cBhvr>
                                        <p:cTn id="39" dur="1000"/>
                                        <p:tgtEl>
                                          <p:spTgt spid="13">
                                            <p:txEl>
                                              <p:pRg st="4" end="4"/>
                                            </p:txEl>
                                          </p:spTgt>
                                        </p:tgtEl>
                                      </p:cBhvr>
                                    </p:animEffect>
                                    <p:anim calcmode="lin" valueType="num">
                                      <p:cBhvr>
                                        <p:cTn id="40"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cs typeface="Tahoma" pitchFamily="34" charset="0"/>
        </a:defRPr>
      </a:lvl2pPr>
      <a:lvl3pPr algn="ctr" rtl="0" eaLnBrk="0" fontAlgn="base" hangingPunct="0">
        <a:spcBef>
          <a:spcPct val="0"/>
        </a:spcBef>
        <a:spcAft>
          <a:spcPct val="0"/>
        </a:spcAft>
        <a:defRPr sz="4100" b="1">
          <a:solidFill>
            <a:schemeClr val="tx1"/>
          </a:solidFill>
          <a:latin typeface="Lucida Sans" pitchFamily="34" charset="0"/>
          <a:cs typeface="Tahoma" pitchFamily="34" charset="0"/>
        </a:defRPr>
      </a:lvl3pPr>
      <a:lvl4pPr algn="ctr" rtl="0" eaLnBrk="0" fontAlgn="base" hangingPunct="0">
        <a:spcBef>
          <a:spcPct val="0"/>
        </a:spcBef>
        <a:spcAft>
          <a:spcPct val="0"/>
        </a:spcAft>
        <a:defRPr sz="4100" b="1">
          <a:solidFill>
            <a:schemeClr val="tx1"/>
          </a:solidFill>
          <a:latin typeface="Lucida Sans" pitchFamily="34" charset="0"/>
          <a:cs typeface="Tahoma" pitchFamily="34" charset="0"/>
        </a:defRPr>
      </a:lvl4pPr>
      <a:lvl5pPr algn="ctr" rtl="0" eaLnBrk="0" fontAlgn="base" hangingPunct="0">
        <a:spcBef>
          <a:spcPct val="0"/>
        </a:spcBef>
        <a:spcAft>
          <a:spcPct val="0"/>
        </a:spcAft>
        <a:defRPr sz="4100" b="1">
          <a:solidFill>
            <a:schemeClr val="tx1"/>
          </a:solidFill>
          <a:latin typeface="Lucida Sans" pitchFamily="34" charset="0"/>
          <a:cs typeface="Tahoma" pitchFamily="34" charset="0"/>
        </a:defRPr>
      </a:lvl5pPr>
      <a:lvl6pPr marL="457200" algn="ctr" rtl="0" fontAlgn="base">
        <a:spcBef>
          <a:spcPct val="0"/>
        </a:spcBef>
        <a:spcAft>
          <a:spcPct val="0"/>
        </a:spcAft>
        <a:defRPr sz="4100" b="1">
          <a:solidFill>
            <a:schemeClr val="tx1"/>
          </a:solidFill>
          <a:latin typeface="Lucida Sans" pitchFamily="34" charset="0"/>
          <a:cs typeface="Tahoma" pitchFamily="34" charset="0"/>
        </a:defRPr>
      </a:lvl6pPr>
      <a:lvl7pPr marL="914400" algn="ctr" rtl="0" fontAlgn="base">
        <a:spcBef>
          <a:spcPct val="0"/>
        </a:spcBef>
        <a:spcAft>
          <a:spcPct val="0"/>
        </a:spcAft>
        <a:defRPr sz="4100" b="1">
          <a:solidFill>
            <a:schemeClr val="tx1"/>
          </a:solidFill>
          <a:latin typeface="Lucida Sans" pitchFamily="34" charset="0"/>
          <a:cs typeface="Tahoma" pitchFamily="34" charset="0"/>
        </a:defRPr>
      </a:lvl7pPr>
      <a:lvl8pPr marL="1371600" algn="ctr" rtl="0" fontAlgn="base">
        <a:spcBef>
          <a:spcPct val="0"/>
        </a:spcBef>
        <a:spcAft>
          <a:spcPct val="0"/>
        </a:spcAft>
        <a:defRPr sz="4100" b="1">
          <a:solidFill>
            <a:schemeClr val="tx1"/>
          </a:solidFill>
          <a:latin typeface="Lucida Sans" pitchFamily="34" charset="0"/>
          <a:cs typeface="Tahoma" pitchFamily="34" charset="0"/>
        </a:defRPr>
      </a:lvl8pPr>
      <a:lvl9pPr marL="1828800" algn="ctr" rtl="0" fontAlgn="base">
        <a:spcBef>
          <a:spcPct val="0"/>
        </a:spcBef>
        <a:spcAft>
          <a:spcPct val="0"/>
        </a:spcAft>
        <a:defRPr sz="4100" b="1">
          <a:solidFill>
            <a:schemeClr val="tx1"/>
          </a:solidFill>
          <a:latin typeface="Lucida Sans" pitchFamily="34" charset="0"/>
          <a:cs typeface="Tahoma"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cs typeface="Arial" charset="0"/>
              </a:defRPr>
            </a:lvl1pPr>
          </a:lstStyle>
          <a:p>
            <a:pPr>
              <a:defRPr/>
            </a:pPr>
            <a:fld id="{2441F9B0-BB79-444D-A47B-720210FF215B}" type="datetimeFigureOut">
              <a:rPr lang="ar-SA"/>
              <a:pPr>
                <a:defRPr/>
              </a:pPr>
              <a:t>10/03/1434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cs typeface="Arial" charset="0"/>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cs typeface="Arial" charset="0"/>
              </a:defRPr>
            </a:lvl1pPr>
          </a:lstStyle>
          <a:p>
            <a:pPr>
              <a:defRPr/>
            </a:pPr>
            <a:fld id="{DF18C518-2FC9-4C22-8F8A-6EB4CD8144EC}"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spd="slow">
    <p:wipe dir="d"/>
  </p:transition>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cs typeface="Tahoma" pitchFamily="34" charset="0"/>
        </a:defRPr>
      </a:lvl2pPr>
      <a:lvl3pPr algn="ctr" rtl="0" eaLnBrk="0" fontAlgn="base" hangingPunct="0">
        <a:spcBef>
          <a:spcPct val="0"/>
        </a:spcBef>
        <a:spcAft>
          <a:spcPct val="0"/>
        </a:spcAft>
        <a:defRPr sz="4100" b="1">
          <a:solidFill>
            <a:schemeClr val="tx1"/>
          </a:solidFill>
          <a:latin typeface="Lucida Sans" pitchFamily="34" charset="0"/>
          <a:cs typeface="Tahoma" pitchFamily="34" charset="0"/>
        </a:defRPr>
      </a:lvl3pPr>
      <a:lvl4pPr algn="ctr" rtl="0" eaLnBrk="0" fontAlgn="base" hangingPunct="0">
        <a:spcBef>
          <a:spcPct val="0"/>
        </a:spcBef>
        <a:spcAft>
          <a:spcPct val="0"/>
        </a:spcAft>
        <a:defRPr sz="4100" b="1">
          <a:solidFill>
            <a:schemeClr val="tx1"/>
          </a:solidFill>
          <a:latin typeface="Lucida Sans" pitchFamily="34" charset="0"/>
          <a:cs typeface="Tahoma" pitchFamily="34" charset="0"/>
        </a:defRPr>
      </a:lvl4pPr>
      <a:lvl5pPr algn="ctr" rtl="0" eaLnBrk="0" fontAlgn="base" hangingPunct="0">
        <a:spcBef>
          <a:spcPct val="0"/>
        </a:spcBef>
        <a:spcAft>
          <a:spcPct val="0"/>
        </a:spcAft>
        <a:defRPr sz="4100" b="1">
          <a:solidFill>
            <a:schemeClr val="tx1"/>
          </a:solidFill>
          <a:latin typeface="Lucida Sans" pitchFamily="34" charset="0"/>
          <a:cs typeface="Tahoma" pitchFamily="34" charset="0"/>
        </a:defRPr>
      </a:lvl5pPr>
      <a:lvl6pPr marL="457200" algn="ctr" rtl="0" fontAlgn="base">
        <a:spcBef>
          <a:spcPct val="0"/>
        </a:spcBef>
        <a:spcAft>
          <a:spcPct val="0"/>
        </a:spcAft>
        <a:defRPr sz="4100" b="1">
          <a:solidFill>
            <a:schemeClr val="tx1"/>
          </a:solidFill>
          <a:latin typeface="Lucida Sans" pitchFamily="34" charset="0"/>
          <a:cs typeface="Tahoma" pitchFamily="34" charset="0"/>
        </a:defRPr>
      </a:lvl6pPr>
      <a:lvl7pPr marL="914400" algn="ctr" rtl="0" fontAlgn="base">
        <a:spcBef>
          <a:spcPct val="0"/>
        </a:spcBef>
        <a:spcAft>
          <a:spcPct val="0"/>
        </a:spcAft>
        <a:defRPr sz="4100" b="1">
          <a:solidFill>
            <a:schemeClr val="tx1"/>
          </a:solidFill>
          <a:latin typeface="Lucida Sans" pitchFamily="34" charset="0"/>
          <a:cs typeface="Tahoma" pitchFamily="34" charset="0"/>
        </a:defRPr>
      </a:lvl7pPr>
      <a:lvl8pPr marL="1371600" algn="ctr" rtl="0" fontAlgn="base">
        <a:spcBef>
          <a:spcPct val="0"/>
        </a:spcBef>
        <a:spcAft>
          <a:spcPct val="0"/>
        </a:spcAft>
        <a:defRPr sz="4100" b="1">
          <a:solidFill>
            <a:schemeClr val="tx1"/>
          </a:solidFill>
          <a:latin typeface="Lucida Sans" pitchFamily="34" charset="0"/>
          <a:cs typeface="Tahoma" pitchFamily="34" charset="0"/>
        </a:defRPr>
      </a:lvl8pPr>
      <a:lvl9pPr marL="1828800" algn="ctr" rtl="0" fontAlgn="base">
        <a:spcBef>
          <a:spcPct val="0"/>
        </a:spcBef>
        <a:spcAft>
          <a:spcPct val="0"/>
        </a:spcAft>
        <a:defRPr sz="4100" b="1">
          <a:solidFill>
            <a:schemeClr val="tx1"/>
          </a:solidFill>
          <a:latin typeface="Lucida Sans" pitchFamily="34" charset="0"/>
          <a:cs typeface="Tahoma"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FE68D30-502F-4F1C-9827-0F1CD535408E}" type="datetime1">
              <a:rPr lang="en-US" smtClean="0">
                <a:solidFill>
                  <a:prstClr val="black"/>
                </a:solidFill>
              </a:rPr>
              <a:pPr/>
              <a:t>1/21/2013</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fa-IR" smtClean="0">
                <a:solidFill>
                  <a:prstClr val="black"/>
                </a:solidFill>
              </a:rPr>
              <a:t>کاری از: مجید همتی</a:t>
            </a:r>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6BD9136-514C-4BF6-AC00-ED113CE9DE0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943667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dt="0"/>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invGray">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2054" name="Text Placeholder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rgbClr val="B13F9A"/>
                </a:solidFill>
                <a:latin typeface="Trebuchet MS"/>
                <a:cs typeface="+mn-cs"/>
              </a:defRPr>
            </a:lvl1pPr>
            <a:extLst/>
          </a:lstStyle>
          <a:p>
            <a:pPr>
              <a:defRPr/>
            </a:pPr>
            <a:fld id="{7A674CFF-EF14-4DCA-9795-224DD3F62C7A}" type="datetime1">
              <a:rPr lang="en-US"/>
              <a:pPr>
                <a:defRPr/>
              </a:pPr>
              <a:t>1/21/2013</a:t>
            </a:fld>
            <a:endParaRPr lang="en-US"/>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rgbClr val="B13F9A"/>
                </a:solidFill>
                <a:latin typeface="Trebuchet MS"/>
                <a:cs typeface="+mn-cs"/>
              </a:defRPr>
            </a:lvl1pPr>
            <a:extLst/>
          </a:lstStyle>
          <a:p>
            <a:pPr>
              <a:defRPr/>
            </a:pPr>
            <a:endParaRPr lang="en-US"/>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a:solidFill>
                  <a:srgbClr val="B13F9A"/>
                </a:solidFill>
                <a:latin typeface="Trebuchet MS"/>
                <a:cs typeface="+mn-cs"/>
              </a:defRPr>
            </a:lvl1pPr>
            <a:extLst/>
          </a:lstStyle>
          <a:p>
            <a:pPr>
              <a:defRPr/>
            </a:pPr>
            <a:fld id="{EB978305-6022-4003-A9DA-9B1486A9804F}" type="slidenum">
              <a:rPr lang="en-US"/>
              <a:pPr>
                <a:defRPr/>
              </a:pPr>
              <a:t>‹#›</a:t>
            </a:fld>
            <a:endParaRPr lang="en-US"/>
          </a:p>
        </p:txBody>
      </p:sp>
    </p:spTree>
    <p:extLst>
      <p:ext uri="{BB962C8B-B14F-4D97-AF65-F5344CB8AC3E}">
        <p14:creationId xmlns:p14="http://schemas.microsoft.com/office/powerpoint/2010/main" val="11171328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spd="med"/>
  <p:hf hdr="0" ftr="0" dt="0"/>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hyperlink" Target="Doa%20jadid.wmv" TargetMode="External"/><Relationship Id="rId2" Type="http://schemas.openxmlformats.org/officeDocument/2006/relationships/image" Target="../media/image6.jpeg"/><Relationship Id="rId1" Type="http://schemas.openxmlformats.org/officeDocument/2006/relationships/slideLayout" Target="../slideLayouts/slideLayout53.xml"/><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besm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419271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229600" cy="1143000"/>
          </a:xfr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en-US" b="1" dirty="0" smtClean="0">
                <a:effectLst>
                  <a:outerShdw blurRad="38100" dist="38100" dir="2700000" algn="tl">
                    <a:srgbClr val="000000">
                      <a:alpha val="43137"/>
                    </a:srgbClr>
                  </a:outerShdw>
                </a:effectLst>
                <a:cs typeface="0 Zar" panose="00000400000000000000" pitchFamily="2" charset="-78"/>
              </a:rPr>
              <a:t>FORMULAS</a:t>
            </a:r>
            <a:r>
              <a:rPr lang="fa-IR" b="1" dirty="0" smtClean="0">
                <a:effectLst>
                  <a:outerShdw blurRad="38100" dist="38100" dir="2700000" algn="tl">
                    <a:srgbClr val="000000">
                      <a:alpha val="43137"/>
                    </a:srgbClr>
                  </a:outerShdw>
                </a:effectLst>
                <a:cs typeface="0 Zar" panose="00000400000000000000" pitchFamily="2" charset="-78"/>
              </a:rPr>
              <a:t> </a:t>
            </a:r>
            <a:r>
              <a:rPr lang="fa-IR" b="1" dirty="0">
                <a:effectLst>
                  <a:outerShdw blurRad="38100" dist="38100" dir="2700000" algn="tl">
                    <a:srgbClr val="000000">
                      <a:alpha val="43137"/>
                    </a:srgbClr>
                  </a:outerShdw>
                </a:effectLst>
                <a:cs typeface="0 Zar" panose="00000400000000000000" pitchFamily="2" charset="-78"/>
              </a:rPr>
              <a:t>زبانه </a:t>
            </a:r>
          </a:p>
        </p:txBody>
      </p:sp>
      <p:sp>
        <p:nvSpPr>
          <p:cNvPr id="4" name="Content Placeholder 3"/>
          <p:cNvSpPr>
            <a:spLocks noGrp="1"/>
          </p:cNvSpPr>
          <p:nvPr>
            <p:ph idx="1"/>
          </p:nvPr>
        </p:nvSpPr>
        <p:spPr>
          <a:xfrm>
            <a:off x="323528" y="1600201"/>
            <a:ext cx="8363272" cy="5257799"/>
          </a:xfrm>
        </p:spPr>
        <p:txBody>
          <a:bodyPr>
            <a:normAutofit/>
          </a:bodyPr>
          <a:lstStyle/>
          <a:p>
            <a:pPr marL="0" indent="0" algn="just" rtl="1">
              <a:buNone/>
            </a:pPr>
            <a:r>
              <a:rPr lang="fa-IR" sz="2400" dirty="0" smtClean="0">
                <a:cs typeface="0 Zar" panose="00000400000000000000" pitchFamily="2" charset="-78"/>
              </a:rPr>
              <a:t>این زبانه از پرکاربردترین زبانه های اکسل و نقطه قدرت این نرم افزاراست. در این زبانه توابع چند صد تابع و فرمول آماده در زمینه های مختلف نظیر توابع مالی، مهندسی، آماری، جست و جو، توابع تاریخ و زمان و... وجود دارد.</a:t>
            </a:r>
          </a:p>
          <a:p>
            <a:pPr marL="0" indent="0" algn="just" rtl="1">
              <a:buNone/>
            </a:pPr>
            <a:r>
              <a:rPr lang="fa-IR" sz="2400" dirty="0" smtClean="0">
                <a:cs typeface="0 Zar" panose="00000400000000000000" pitchFamily="2" charset="-78"/>
              </a:rPr>
              <a:t>در این بخش تعداد زیادی تابع و وفرمول از پیش آماده برای استفاده کاربران گنجانده شده است که در اینجا تنها به تعدادی توابع پرکاربرد اشاره می نماییم.</a:t>
            </a:r>
          </a:p>
          <a:p>
            <a:pPr marL="0" indent="0" algn="just" rtl="1">
              <a:buNone/>
            </a:pPr>
            <a:r>
              <a:rPr lang="fa-IR" sz="2400" b="1" dirty="0" smtClean="0">
                <a:effectLst>
                  <a:outerShdw blurRad="38100" dist="38100" dir="2700000" algn="tl">
                    <a:srgbClr val="000000">
                      <a:alpha val="43137"/>
                    </a:srgbClr>
                  </a:outerShdw>
                </a:effectLst>
                <a:cs typeface="0 Zar" panose="00000400000000000000" pitchFamily="2" charset="-78"/>
              </a:rPr>
              <a:t>تابع </a:t>
            </a:r>
            <a:r>
              <a:rPr lang="en-US" sz="2400" b="1" dirty="0" smtClean="0">
                <a:effectLst>
                  <a:outerShdw blurRad="38100" dist="38100" dir="2700000" algn="tl">
                    <a:srgbClr val="000000">
                      <a:alpha val="43137"/>
                    </a:srgbClr>
                  </a:outerShdw>
                </a:effectLst>
                <a:cs typeface="0 Zar" panose="00000400000000000000" pitchFamily="2" charset="-78"/>
              </a:rPr>
              <a:t>MAX</a:t>
            </a:r>
            <a:r>
              <a:rPr lang="fa-IR" sz="2400" b="1" dirty="0" smtClean="0">
                <a:effectLst>
                  <a:outerShdw blurRad="38100" dist="38100" dir="2700000" algn="tl">
                    <a:srgbClr val="000000">
                      <a:alpha val="43137"/>
                    </a:srgbClr>
                  </a:outerShdw>
                </a:effectLst>
                <a:cs typeface="0 Zar" panose="00000400000000000000" pitchFamily="2" charset="-78"/>
              </a:rPr>
              <a:t> </a:t>
            </a:r>
          </a:p>
          <a:p>
            <a:pPr marL="0" indent="0" algn="just" rtl="1">
              <a:buNone/>
            </a:pPr>
            <a:r>
              <a:rPr lang="fa-IR" sz="2400" dirty="0" smtClean="0">
                <a:cs typeface="0 Zar" panose="00000400000000000000" pitchFamily="2" charset="-78"/>
              </a:rPr>
              <a:t>این تابع در بخش توابع آماری اکسل وجود دارد. این تابع بزرگ ترین مقدار موجود در یک محدوده که کاربر مشخص می کند را نشان می دهد.</a:t>
            </a:r>
          </a:p>
          <a:p>
            <a:pPr marL="0" lvl="0" indent="0" algn="just" rtl="1">
              <a:buNone/>
            </a:pPr>
            <a:r>
              <a:rPr lang="fa-IR" sz="2400" dirty="0">
                <a:cs typeface="0 Zar" panose="00000400000000000000" pitchFamily="2" charset="-78"/>
              </a:rPr>
              <a:t> </a:t>
            </a:r>
            <a:r>
              <a:rPr lang="fa-IR" sz="2400" b="1" dirty="0" smtClean="0">
                <a:solidFill>
                  <a:prstClr val="black"/>
                </a:solidFill>
                <a:effectLst>
                  <a:outerShdw blurRad="38100" dist="38100" dir="2700000" algn="tl">
                    <a:srgbClr val="000000">
                      <a:alpha val="43137"/>
                    </a:srgbClr>
                  </a:outerShdw>
                </a:effectLst>
                <a:cs typeface="0 Zar" panose="00000400000000000000" pitchFamily="2" charset="-78"/>
              </a:rPr>
              <a:t>تابع </a:t>
            </a:r>
            <a:r>
              <a:rPr lang="en-US" sz="2400" b="1" dirty="0" smtClean="0">
                <a:solidFill>
                  <a:prstClr val="black"/>
                </a:solidFill>
                <a:effectLst>
                  <a:outerShdw blurRad="38100" dist="38100" dir="2700000" algn="tl">
                    <a:srgbClr val="000000">
                      <a:alpha val="43137"/>
                    </a:srgbClr>
                  </a:outerShdw>
                </a:effectLst>
                <a:cs typeface="0 Zar" panose="00000400000000000000" pitchFamily="2" charset="-78"/>
              </a:rPr>
              <a:t>MIN</a:t>
            </a:r>
            <a:endParaRPr lang="fa-IR" sz="2400" b="1" dirty="0">
              <a:solidFill>
                <a:prstClr val="black"/>
              </a:solidFill>
              <a:effectLst>
                <a:outerShdw blurRad="38100" dist="38100" dir="2700000" algn="tl">
                  <a:srgbClr val="000000">
                    <a:alpha val="43137"/>
                  </a:srgbClr>
                </a:outerShdw>
              </a:effectLst>
              <a:cs typeface="0 Zar" panose="00000400000000000000" pitchFamily="2" charset="-78"/>
            </a:endParaRPr>
          </a:p>
          <a:p>
            <a:pPr marL="0" lvl="0" indent="0" algn="just" rtl="1">
              <a:buNone/>
            </a:pPr>
            <a:r>
              <a:rPr lang="fa-IR" sz="2400" dirty="0">
                <a:solidFill>
                  <a:prstClr val="black"/>
                </a:solidFill>
                <a:cs typeface="0 Zar" panose="00000400000000000000" pitchFamily="2" charset="-78"/>
              </a:rPr>
              <a:t>این تابع در بخش توابع آماری اکسل وجود دارد. این </a:t>
            </a:r>
            <a:r>
              <a:rPr lang="fa-IR" sz="2400" dirty="0" smtClean="0">
                <a:solidFill>
                  <a:prstClr val="black"/>
                </a:solidFill>
                <a:cs typeface="0 Zar" panose="00000400000000000000" pitchFamily="2" charset="-78"/>
              </a:rPr>
              <a:t>تابع کمترین مقدار </a:t>
            </a:r>
            <a:r>
              <a:rPr lang="fa-IR" sz="2400" dirty="0">
                <a:solidFill>
                  <a:prstClr val="black"/>
                </a:solidFill>
                <a:cs typeface="0 Zar" panose="00000400000000000000" pitchFamily="2" charset="-78"/>
              </a:rPr>
              <a:t>موجود در یک محدوده که کاربر مشخص می کند را نشان می دهد.</a:t>
            </a:r>
          </a:p>
        </p:txBody>
      </p:sp>
    </p:spTree>
    <p:extLst>
      <p:ext uri="{BB962C8B-B14F-4D97-AF65-F5344CB8AC3E}">
        <p14:creationId xmlns:p14="http://schemas.microsoft.com/office/powerpoint/2010/main" val="2123944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3528" y="188640"/>
            <a:ext cx="8363272" cy="6669361"/>
          </a:xfrm>
        </p:spPr>
        <p:txBody>
          <a:bodyPr>
            <a:normAutofit fontScale="92500" lnSpcReduction="20000"/>
          </a:bodyPr>
          <a:lstStyle/>
          <a:p>
            <a:pPr marL="0" indent="0" algn="just" rtl="1">
              <a:buNone/>
            </a:pPr>
            <a:r>
              <a:rPr lang="fa-IR" sz="2400" b="1" dirty="0" smtClean="0">
                <a:solidFill>
                  <a:prstClr val="black"/>
                </a:solidFill>
                <a:effectLst>
                  <a:outerShdw blurRad="38100" dist="38100" dir="2700000" algn="tl">
                    <a:srgbClr val="000000">
                      <a:alpha val="43137"/>
                    </a:srgbClr>
                  </a:outerShdw>
                </a:effectLst>
                <a:cs typeface="0 Zar" panose="00000400000000000000" pitchFamily="2" charset="-78"/>
              </a:rPr>
              <a:t>تابع </a:t>
            </a:r>
            <a:r>
              <a:rPr lang="en-US" sz="2400" b="1" dirty="0" smtClean="0">
                <a:solidFill>
                  <a:prstClr val="black"/>
                </a:solidFill>
                <a:effectLst>
                  <a:outerShdw blurRad="38100" dist="38100" dir="2700000" algn="tl">
                    <a:srgbClr val="000000">
                      <a:alpha val="43137"/>
                    </a:srgbClr>
                  </a:outerShdw>
                </a:effectLst>
                <a:cs typeface="0 Zar" panose="00000400000000000000" pitchFamily="2" charset="-78"/>
              </a:rPr>
              <a:t>IF</a:t>
            </a:r>
            <a:endParaRPr lang="en-US" sz="2400" dirty="0" smtClean="0">
              <a:solidFill>
                <a:prstClr val="black"/>
              </a:solidFill>
              <a:cs typeface="0 Zar" panose="00000400000000000000" pitchFamily="2" charset="-78"/>
            </a:endParaRPr>
          </a:p>
          <a:p>
            <a:pPr marL="0" indent="0" algn="just" rtl="1">
              <a:buNone/>
            </a:pPr>
            <a:r>
              <a:rPr lang="fa-IR" sz="2400" dirty="0" smtClean="0">
                <a:solidFill>
                  <a:prstClr val="black"/>
                </a:solidFill>
                <a:cs typeface="0 Zar" panose="00000400000000000000" pitchFamily="2" charset="-78"/>
              </a:rPr>
              <a:t>این تابع در بخش توابع </a:t>
            </a:r>
            <a:r>
              <a:rPr lang="en-US" sz="2400" dirty="0" smtClean="0">
                <a:solidFill>
                  <a:prstClr val="black"/>
                </a:solidFill>
                <a:cs typeface="0 Zar" panose="00000400000000000000" pitchFamily="2" charset="-78"/>
              </a:rPr>
              <a:t>LOGICAL</a:t>
            </a:r>
            <a:r>
              <a:rPr lang="fa-IR" sz="2400" dirty="0" smtClean="0">
                <a:solidFill>
                  <a:prstClr val="black"/>
                </a:solidFill>
                <a:cs typeface="0 Zar" panose="00000400000000000000" pitchFamily="2" charset="-78"/>
              </a:rPr>
              <a:t> قرار دارد. این تابع یک تابع منطقی است که یک یا چند شرط را بررسی می کند، اگر همه ی شرط ها برقرار بود عبارتی را که مشخص شده و اگر حداقل یکی از شرط ها برقرار نبود عبارت مشخص شده ی دیگری را نمایش می دهد.</a:t>
            </a:r>
          </a:p>
          <a:p>
            <a:pPr marL="0" indent="0" algn="just" rtl="1">
              <a:buNone/>
            </a:pPr>
            <a:r>
              <a:rPr lang="fa-IR" sz="2400" dirty="0" smtClean="0">
                <a:solidFill>
                  <a:prstClr val="black"/>
                </a:solidFill>
                <a:cs typeface="0 Zar" panose="00000400000000000000" pitchFamily="2" charset="-78"/>
              </a:rPr>
              <a:t>مثال1. نمرات یک دانشجو در محیط اکسل به شرح زیر است:</a:t>
            </a:r>
          </a:p>
          <a:p>
            <a:pPr marL="0" indent="0" algn="just" rtl="1">
              <a:buNone/>
            </a:pPr>
            <a:endParaRPr lang="fa-IR" sz="2400" dirty="0">
              <a:solidFill>
                <a:prstClr val="black"/>
              </a:solidFill>
              <a:cs typeface="0 Zar" panose="00000400000000000000" pitchFamily="2" charset="-78"/>
            </a:endParaRPr>
          </a:p>
          <a:p>
            <a:pPr marL="0" indent="0" algn="just" rtl="1">
              <a:buNone/>
            </a:pPr>
            <a:endParaRPr lang="fa-IR" sz="2400" dirty="0" smtClean="0">
              <a:solidFill>
                <a:prstClr val="black"/>
              </a:solidFill>
              <a:cs typeface="0 Zar" panose="00000400000000000000" pitchFamily="2" charset="-78"/>
            </a:endParaRPr>
          </a:p>
          <a:p>
            <a:pPr marL="0" indent="0" algn="just" rtl="1">
              <a:buNone/>
            </a:pPr>
            <a:endParaRPr lang="fa-IR" sz="2400" dirty="0">
              <a:solidFill>
                <a:prstClr val="black"/>
              </a:solidFill>
              <a:cs typeface="0 Zar" panose="00000400000000000000" pitchFamily="2" charset="-78"/>
            </a:endParaRPr>
          </a:p>
          <a:p>
            <a:pPr marL="0" indent="0" algn="just" rtl="1">
              <a:buNone/>
            </a:pPr>
            <a:endParaRPr lang="fa-IR" sz="2400" dirty="0" smtClean="0">
              <a:solidFill>
                <a:prstClr val="black"/>
              </a:solidFill>
              <a:cs typeface="0 Zar" panose="00000400000000000000" pitchFamily="2" charset="-78"/>
            </a:endParaRPr>
          </a:p>
          <a:p>
            <a:pPr marL="0" indent="0" algn="just" rtl="1">
              <a:buNone/>
            </a:pPr>
            <a:endParaRPr lang="fa-IR" sz="2400" dirty="0" smtClean="0">
              <a:solidFill>
                <a:prstClr val="black"/>
              </a:solidFill>
              <a:cs typeface="0 Zar" panose="00000400000000000000" pitchFamily="2" charset="-78"/>
            </a:endParaRPr>
          </a:p>
          <a:p>
            <a:pPr marL="0" indent="0" algn="just" rtl="1">
              <a:buNone/>
            </a:pPr>
            <a:r>
              <a:rPr lang="fa-IR" sz="2400" dirty="0" smtClean="0">
                <a:solidFill>
                  <a:prstClr val="black"/>
                </a:solidFill>
                <a:cs typeface="0 Zar" panose="00000400000000000000" pitchFamily="2" charset="-78"/>
              </a:rPr>
              <a:t>می خواهیم در سلول وضعیت فرمولی را داشته باشیم که نمره دانشجو را بررسی کند. بدین صورت که اگر نمره کمتر از 10 باشد «مردود» و اگر بزرگتر یا برابر با 10 باشد عبارت «قبول» درج شود.</a:t>
            </a:r>
          </a:p>
          <a:p>
            <a:pPr marL="0" indent="0" algn="just" rtl="1">
              <a:buNone/>
            </a:pPr>
            <a:r>
              <a:rPr lang="fa-IR" sz="2400" dirty="0" smtClean="0">
                <a:solidFill>
                  <a:srgbClr val="002060"/>
                </a:solidFill>
                <a:cs typeface="0 Zar" panose="00000400000000000000" pitchFamily="2" charset="-78"/>
              </a:rPr>
              <a:t>حل:</a:t>
            </a:r>
          </a:p>
          <a:p>
            <a:pPr marL="0" indent="0" algn="just" rtl="1">
              <a:buNone/>
            </a:pPr>
            <a:r>
              <a:rPr lang="fa-IR" sz="2400" dirty="0" smtClean="0">
                <a:solidFill>
                  <a:srgbClr val="002060"/>
                </a:solidFill>
                <a:cs typeface="0 Zar" panose="00000400000000000000" pitchFamily="2" charset="-78"/>
              </a:rPr>
              <a:t>برای این کار در سلول وضعیت تابع </a:t>
            </a:r>
            <a:r>
              <a:rPr lang="en-US" sz="2400" dirty="0" smtClean="0">
                <a:solidFill>
                  <a:srgbClr val="002060"/>
                </a:solidFill>
                <a:cs typeface="0 Zar" panose="00000400000000000000" pitchFamily="2" charset="-78"/>
              </a:rPr>
              <a:t>if</a:t>
            </a:r>
            <a:r>
              <a:rPr lang="fa-IR" sz="2400" dirty="0" smtClean="0">
                <a:solidFill>
                  <a:srgbClr val="002060"/>
                </a:solidFill>
                <a:cs typeface="0 Zar" panose="00000400000000000000" pitchFamily="2" charset="-78"/>
              </a:rPr>
              <a:t> را فرا می خوانیم. در پنجره مربوط به این تابع به ترتیب زیر عمل می نماییم:</a:t>
            </a:r>
          </a:p>
          <a:p>
            <a:pPr marL="457200" indent="-457200" algn="just" rtl="1">
              <a:buAutoNum type="arabicPeriod"/>
            </a:pPr>
            <a:r>
              <a:rPr lang="fa-IR" sz="2400" dirty="0" smtClean="0">
                <a:solidFill>
                  <a:srgbClr val="002060"/>
                </a:solidFill>
                <a:cs typeface="0 Zar" panose="00000400000000000000" pitchFamily="2" charset="-78"/>
              </a:rPr>
              <a:t>درکادر </a:t>
            </a:r>
            <a:r>
              <a:rPr lang="en-US" sz="2400" dirty="0" smtClean="0">
                <a:solidFill>
                  <a:srgbClr val="002060"/>
                </a:solidFill>
                <a:cs typeface="0 Zar" panose="00000400000000000000" pitchFamily="2" charset="-78"/>
              </a:rPr>
              <a:t>logical test </a:t>
            </a:r>
            <a:r>
              <a:rPr lang="fa-IR" sz="2400" dirty="0" smtClean="0">
                <a:solidFill>
                  <a:srgbClr val="002060"/>
                </a:solidFill>
                <a:cs typeface="0 Zar" panose="00000400000000000000" pitchFamily="2" charset="-78"/>
              </a:rPr>
              <a:t> باید عبارت شرط را وارد نماییم.(10&gt;آدرس سلول)یعنی روی آدرس سلول کلیک کرده و سپس عبارت کوچکتر از 10 را وارد می نماییم.</a:t>
            </a:r>
          </a:p>
          <a:p>
            <a:pPr marL="457200" indent="-457200" algn="just" rtl="1">
              <a:buAutoNum type="arabicPeriod"/>
            </a:pPr>
            <a:r>
              <a:rPr lang="fa-IR" sz="2400" dirty="0" smtClean="0">
                <a:solidFill>
                  <a:srgbClr val="002060"/>
                </a:solidFill>
                <a:cs typeface="0 Zar" panose="00000400000000000000" pitchFamily="2" charset="-78"/>
              </a:rPr>
              <a:t>در کادر </a:t>
            </a:r>
            <a:r>
              <a:rPr lang="en-US" sz="2400" dirty="0" smtClean="0">
                <a:solidFill>
                  <a:srgbClr val="002060"/>
                </a:solidFill>
                <a:cs typeface="0 Zar" panose="00000400000000000000" pitchFamily="2" charset="-78"/>
              </a:rPr>
              <a:t>value if true </a:t>
            </a:r>
            <a:r>
              <a:rPr lang="fa-IR" sz="2400" dirty="0" smtClean="0">
                <a:solidFill>
                  <a:srgbClr val="002060"/>
                </a:solidFill>
                <a:cs typeface="0 Zar" panose="00000400000000000000" pitchFamily="2" charset="-78"/>
              </a:rPr>
              <a:t> مقداری را که در صورت صحت شرط باید نمایش دهد وارد می کنیم. (طبق مثال عبارت «مردود» را وارد می کنیم.).</a:t>
            </a:r>
          </a:p>
          <a:p>
            <a:pPr marL="457200" indent="-457200" algn="just" rtl="1">
              <a:buAutoNum type="arabicPeriod"/>
            </a:pPr>
            <a:r>
              <a:rPr lang="fa-IR" sz="2400" dirty="0" smtClean="0">
                <a:solidFill>
                  <a:srgbClr val="002060"/>
                </a:solidFill>
                <a:cs typeface="0 Zar" panose="00000400000000000000" pitchFamily="2" charset="-78"/>
              </a:rPr>
              <a:t>در کادر </a:t>
            </a:r>
            <a:r>
              <a:rPr lang="en-US" sz="2400" dirty="0" smtClean="0">
                <a:solidFill>
                  <a:srgbClr val="002060"/>
                </a:solidFill>
                <a:cs typeface="0 Zar" panose="00000400000000000000" pitchFamily="2" charset="-78"/>
              </a:rPr>
              <a:t>value if false </a:t>
            </a:r>
            <a:r>
              <a:rPr lang="fa-IR" sz="2400" dirty="0" smtClean="0">
                <a:solidFill>
                  <a:srgbClr val="002060"/>
                </a:solidFill>
                <a:cs typeface="0 Zar" panose="00000400000000000000" pitchFamily="2" charset="-78"/>
              </a:rPr>
              <a:t> مقداری را که اگر شرط برقرار نبود باید نمایش دهد وارد می کنیم. (طبق مثال عبارت «قبول» را وارد می کنیم.).</a:t>
            </a:r>
          </a:p>
          <a:p>
            <a:pPr marL="457200" indent="-457200" algn="just" rtl="1">
              <a:buAutoNum type="arabicPeriod"/>
            </a:pPr>
            <a:endParaRPr lang="fa-IR" sz="2400" dirty="0" smtClean="0">
              <a:solidFill>
                <a:srgbClr val="002060"/>
              </a:solidFill>
              <a:cs typeface="0 Zar" panose="00000400000000000000" pitchFamily="2" charset="-78"/>
            </a:endParaRPr>
          </a:p>
          <a:p>
            <a:pPr marL="0" indent="0" algn="just" rtl="1">
              <a:buNone/>
            </a:pPr>
            <a:endParaRPr lang="fa-IR" sz="2400" dirty="0">
              <a:solidFill>
                <a:prstClr val="black"/>
              </a:solidFill>
              <a:cs typeface="0 Zar" panose="00000400000000000000" pitchFamily="2" charset="-78"/>
            </a:endParaRPr>
          </a:p>
        </p:txBody>
      </p:sp>
      <p:graphicFrame>
        <p:nvGraphicFramePr>
          <p:cNvPr id="12" name="Table 11"/>
          <p:cNvGraphicFramePr>
            <a:graphicFrameLocks noGrp="1"/>
          </p:cNvGraphicFramePr>
          <p:nvPr>
            <p:extLst>
              <p:ext uri="{D42A27DB-BD31-4B8C-83A1-F6EECF244321}">
                <p14:modId xmlns:p14="http://schemas.microsoft.com/office/powerpoint/2010/main" val="2938891988"/>
              </p:ext>
            </p:extLst>
          </p:nvPr>
        </p:nvGraphicFramePr>
        <p:xfrm>
          <a:off x="1691680" y="1793136"/>
          <a:ext cx="6096000" cy="1463040"/>
        </p:xfrm>
        <a:graphic>
          <a:graphicData uri="http://schemas.openxmlformats.org/drawingml/2006/table">
            <a:tbl>
              <a:tblPr firstRow="1" bandRow="1">
                <a:tableStyleId>{5C22544A-7EE6-4342-B048-85BDC9FD1C3A}</a:tableStyleId>
              </a:tblPr>
              <a:tblGrid>
                <a:gridCol w="2032000"/>
                <a:gridCol w="2032000"/>
                <a:gridCol w="2032000"/>
              </a:tblGrid>
              <a:tr h="336958">
                <a:tc>
                  <a:txBody>
                    <a:bodyPr/>
                    <a:lstStyle/>
                    <a:p>
                      <a:pPr algn="ctr"/>
                      <a:r>
                        <a:rPr lang="fa-IR" dirty="0" smtClean="0">
                          <a:cs typeface="0 Zar" panose="00000400000000000000" pitchFamily="2" charset="-78"/>
                        </a:rPr>
                        <a:t>وضعیت </a:t>
                      </a:r>
                      <a:endParaRPr lang="en-US" dirty="0">
                        <a:cs typeface="0 Zar" panose="00000400000000000000" pitchFamily="2" charset="-78"/>
                      </a:endParaRPr>
                    </a:p>
                  </a:txBody>
                  <a:tcPr>
                    <a:lnL w="12700" cap="flat" cmpd="sng" algn="ctr">
                      <a:solidFill>
                        <a:schemeClr val="tx1"/>
                      </a:solidFill>
                      <a:prstDash val="solid"/>
                      <a:round/>
                      <a:headEnd type="none" w="med" len="med"/>
                      <a:tailEnd type="none" w="med" len="med"/>
                    </a:lnL>
                  </a:tcPr>
                </a:tc>
                <a:tc>
                  <a:txBody>
                    <a:bodyPr/>
                    <a:lstStyle/>
                    <a:p>
                      <a:pPr algn="ctr"/>
                      <a:r>
                        <a:rPr lang="fa-IR" dirty="0" smtClean="0">
                          <a:cs typeface="0 Zar" panose="00000400000000000000" pitchFamily="2" charset="-78"/>
                        </a:rPr>
                        <a:t>نمره </a:t>
                      </a:r>
                      <a:endParaRPr lang="en-US" dirty="0">
                        <a:cs typeface="0 Zar" panose="00000400000000000000" pitchFamily="2" charset="-78"/>
                      </a:endParaRPr>
                    </a:p>
                  </a:txBody>
                  <a:tcPr/>
                </a:tc>
                <a:tc>
                  <a:txBody>
                    <a:bodyPr/>
                    <a:lstStyle/>
                    <a:p>
                      <a:pPr algn="ctr"/>
                      <a:r>
                        <a:rPr lang="fa-IR" dirty="0" smtClean="0">
                          <a:cs typeface="0 Zar" panose="00000400000000000000" pitchFamily="2" charset="-78"/>
                        </a:rPr>
                        <a:t>نام درس </a:t>
                      </a:r>
                      <a:endParaRPr lang="en-US" dirty="0">
                        <a:cs typeface="0 Zar" panose="00000400000000000000" pitchFamily="2" charset="-78"/>
                      </a:endParaRPr>
                    </a:p>
                  </a:txBody>
                  <a:tcPr/>
                </a:tc>
              </a:tr>
              <a:tr h="336958">
                <a:tc>
                  <a:txBody>
                    <a:bodyPr/>
                    <a:lstStyle/>
                    <a:p>
                      <a:pPr algn="ctr"/>
                      <a:r>
                        <a:rPr lang="fa-IR" dirty="0" smtClean="0">
                          <a:cs typeface="0 Zar" panose="00000400000000000000" pitchFamily="2" charset="-78"/>
                        </a:rPr>
                        <a:t>=</a:t>
                      </a:r>
                      <a:r>
                        <a:rPr lang="en-US" dirty="0" smtClean="0">
                          <a:cs typeface="0 Zar" panose="00000400000000000000" pitchFamily="2" charset="-78"/>
                        </a:rPr>
                        <a:t>if</a:t>
                      </a:r>
                      <a:endParaRPr lang="en-US" dirty="0">
                        <a:cs typeface="0 Zar" panose="00000400000000000000" pitchFamily="2" charset="-78"/>
                      </a:endParaRPr>
                    </a:p>
                  </a:txBody>
                  <a:tcPr/>
                </a:tc>
                <a:tc>
                  <a:txBody>
                    <a:bodyPr/>
                    <a:lstStyle/>
                    <a:p>
                      <a:pPr algn="ctr"/>
                      <a:r>
                        <a:rPr lang="fa-IR" dirty="0" smtClean="0">
                          <a:cs typeface="0 Zar" panose="00000400000000000000" pitchFamily="2" charset="-78"/>
                        </a:rPr>
                        <a:t>12</a:t>
                      </a:r>
                      <a:endParaRPr lang="en-US" dirty="0">
                        <a:cs typeface="0 Zar" panose="00000400000000000000" pitchFamily="2" charset="-78"/>
                      </a:endParaRPr>
                    </a:p>
                  </a:txBody>
                  <a:tcPr/>
                </a:tc>
                <a:tc>
                  <a:txBody>
                    <a:bodyPr/>
                    <a:lstStyle/>
                    <a:p>
                      <a:pPr algn="ctr"/>
                      <a:r>
                        <a:rPr lang="fa-IR" dirty="0" smtClean="0">
                          <a:cs typeface="0 Zar" panose="00000400000000000000" pitchFamily="2" charset="-78"/>
                        </a:rPr>
                        <a:t>حسابداری پیشرفته </a:t>
                      </a:r>
                      <a:endParaRPr lang="en-US" dirty="0">
                        <a:cs typeface="0 Zar" panose="00000400000000000000" pitchFamily="2" charset="-78"/>
                      </a:endParaRPr>
                    </a:p>
                  </a:txBody>
                  <a:tcPr/>
                </a:tc>
              </a:tr>
              <a:tr h="336958">
                <a:tc>
                  <a:txBody>
                    <a:bodyPr/>
                    <a:lstStyle/>
                    <a:p>
                      <a:pPr algn="ctr"/>
                      <a:endParaRPr lang="en-US">
                        <a:cs typeface="0 Zar" panose="00000400000000000000" pitchFamily="2" charset="-78"/>
                      </a:endParaRPr>
                    </a:p>
                  </a:txBody>
                  <a:tcPr/>
                </a:tc>
                <a:tc>
                  <a:txBody>
                    <a:bodyPr/>
                    <a:lstStyle/>
                    <a:p>
                      <a:pPr algn="ctr"/>
                      <a:r>
                        <a:rPr lang="fa-IR" dirty="0" smtClean="0">
                          <a:cs typeface="0 Zar" panose="00000400000000000000" pitchFamily="2" charset="-78"/>
                        </a:rPr>
                        <a:t>15</a:t>
                      </a:r>
                      <a:endParaRPr lang="en-US" dirty="0">
                        <a:cs typeface="0 Zar" panose="00000400000000000000" pitchFamily="2" charset="-78"/>
                      </a:endParaRPr>
                    </a:p>
                  </a:txBody>
                  <a:tcPr/>
                </a:tc>
                <a:tc>
                  <a:txBody>
                    <a:bodyPr/>
                    <a:lstStyle/>
                    <a:p>
                      <a:pPr algn="ctr"/>
                      <a:r>
                        <a:rPr lang="fa-IR" dirty="0" smtClean="0">
                          <a:cs typeface="0 Zar" panose="00000400000000000000" pitchFamily="2" charset="-78"/>
                        </a:rPr>
                        <a:t>پژوهش عملیاتی</a:t>
                      </a:r>
                      <a:r>
                        <a:rPr lang="fa-IR" baseline="0" dirty="0" smtClean="0">
                          <a:cs typeface="0 Zar" panose="00000400000000000000" pitchFamily="2" charset="-78"/>
                        </a:rPr>
                        <a:t> </a:t>
                      </a:r>
                      <a:endParaRPr lang="en-US" dirty="0">
                        <a:cs typeface="0 Zar" panose="00000400000000000000" pitchFamily="2" charset="-78"/>
                      </a:endParaRPr>
                    </a:p>
                  </a:txBody>
                  <a:tcPr/>
                </a:tc>
              </a:tr>
              <a:tr h="336958">
                <a:tc>
                  <a:txBody>
                    <a:bodyPr/>
                    <a:lstStyle/>
                    <a:p>
                      <a:pPr algn="ctr"/>
                      <a:endParaRPr lang="en-US">
                        <a:cs typeface="0 Zar" panose="00000400000000000000" pitchFamily="2" charset="-78"/>
                      </a:endParaRPr>
                    </a:p>
                  </a:txBody>
                  <a:tcPr/>
                </a:tc>
                <a:tc>
                  <a:txBody>
                    <a:bodyPr/>
                    <a:lstStyle/>
                    <a:p>
                      <a:pPr algn="ctr"/>
                      <a:r>
                        <a:rPr lang="fa-IR" dirty="0" smtClean="0">
                          <a:cs typeface="0 Zar" panose="00000400000000000000" pitchFamily="2" charset="-78"/>
                        </a:rPr>
                        <a:t>20</a:t>
                      </a:r>
                      <a:endParaRPr lang="en-US" dirty="0">
                        <a:cs typeface="0 Zar" panose="00000400000000000000" pitchFamily="2" charset="-78"/>
                      </a:endParaRPr>
                    </a:p>
                  </a:txBody>
                  <a:tcPr/>
                </a:tc>
                <a:tc>
                  <a:txBody>
                    <a:bodyPr/>
                    <a:lstStyle/>
                    <a:p>
                      <a:pPr algn="ctr"/>
                      <a:r>
                        <a:rPr lang="fa-IR" dirty="0" smtClean="0">
                          <a:cs typeface="0 Zar" panose="00000400000000000000" pitchFamily="2" charset="-78"/>
                        </a:rPr>
                        <a:t>سیستم رایانه ای </a:t>
                      </a:r>
                      <a:endParaRPr lang="en-US" dirty="0">
                        <a:cs typeface="0 Zar" panose="00000400000000000000" pitchFamily="2" charset="-78"/>
                      </a:endParaRPr>
                    </a:p>
                  </a:txBody>
                  <a:tcPr/>
                </a:tc>
              </a:tr>
            </a:tbl>
          </a:graphicData>
        </a:graphic>
      </p:graphicFrame>
    </p:spTree>
    <p:extLst>
      <p:ext uri="{BB962C8B-B14F-4D97-AF65-F5344CB8AC3E}">
        <p14:creationId xmlns:p14="http://schemas.microsoft.com/office/powerpoint/2010/main" val="3437249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3528" y="188640"/>
            <a:ext cx="8363272" cy="6669361"/>
          </a:xfrm>
        </p:spPr>
        <p:txBody>
          <a:bodyPr>
            <a:normAutofit fontScale="92500" lnSpcReduction="10000"/>
          </a:bodyPr>
          <a:lstStyle/>
          <a:p>
            <a:pPr marL="0" indent="0" algn="just" rtl="1">
              <a:buNone/>
            </a:pPr>
            <a:r>
              <a:rPr lang="fa-IR" sz="2400" b="1" dirty="0" smtClean="0">
                <a:solidFill>
                  <a:prstClr val="black"/>
                </a:solidFill>
                <a:effectLst>
                  <a:outerShdw blurRad="38100" dist="38100" dir="2700000" algn="tl">
                    <a:srgbClr val="000000">
                      <a:alpha val="43137"/>
                    </a:srgbClr>
                  </a:outerShdw>
                </a:effectLst>
                <a:cs typeface="0 Zar" panose="00000400000000000000" pitchFamily="2" charset="-78"/>
              </a:rPr>
              <a:t>تابع </a:t>
            </a:r>
            <a:r>
              <a:rPr lang="en-US" sz="2400" b="1" dirty="0" smtClean="0">
                <a:solidFill>
                  <a:prstClr val="black"/>
                </a:solidFill>
                <a:effectLst>
                  <a:outerShdw blurRad="38100" dist="38100" dir="2700000" algn="tl">
                    <a:srgbClr val="000000">
                      <a:alpha val="43137"/>
                    </a:srgbClr>
                  </a:outerShdw>
                </a:effectLst>
                <a:cs typeface="0 Zar" panose="00000400000000000000" pitchFamily="2" charset="-78"/>
              </a:rPr>
              <a:t>DATE</a:t>
            </a:r>
            <a:endParaRPr lang="fa-IR" sz="2400" b="1" dirty="0" smtClean="0">
              <a:solidFill>
                <a:prstClr val="black"/>
              </a:solidFill>
              <a:effectLst>
                <a:outerShdw blurRad="38100" dist="38100" dir="2700000" algn="tl">
                  <a:srgbClr val="000000">
                    <a:alpha val="43137"/>
                  </a:srgbClr>
                </a:outerShdw>
              </a:effectLst>
              <a:cs typeface="0 Zar" panose="00000400000000000000" pitchFamily="2" charset="-78"/>
            </a:endParaRPr>
          </a:p>
          <a:p>
            <a:pPr marL="0" indent="0" algn="just" rtl="1">
              <a:buNone/>
            </a:pPr>
            <a:r>
              <a:rPr lang="fa-IR" sz="2400" dirty="0" smtClean="0">
                <a:solidFill>
                  <a:prstClr val="black"/>
                </a:solidFill>
                <a:cs typeface="0 Zar" panose="00000400000000000000" pitchFamily="2" charset="-78"/>
              </a:rPr>
              <a:t>این تابع برای درج تاریخ در سلول ها و سایر توابع کاربرد دارد. این تابع در بخش توابع </a:t>
            </a:r>
            <a:r>
              <a:rPr lang="en-US" sz="2400" dirty="0" smtClean="0">
                <a:solidFill>
                  <a:prstClr val="black"/>
                </a:solidFill>
                <a:cs typeface="0 Zar" panose="00000400000000000000" pitchFamily="2" charset="-78"/>
              </a:rPr>
              <a:t>DATE&amp;TIME </a:t>
            </a:r>
            <a:r>
              <a:rPr lang="fa-IR" sz="2400" dirty="0" smtClean="0">
                <a:solidFill>
                  <a:prstClr val="black"/>
                </a:solidFill>
                <a:cs typeface="0 Zar" panose="00000400000000000000" pitchFamily="2" charset="-78"/>
              </a:rPr>
              <a:t>  قرار دارد. برای درج یک تاریخ میلادی ابتدا آن سلول را فعال کرده و سپس تابع مزبور را فرا می خوانیم.</a:t>
            </a:r>
          </a:p>
          <a:p>
            <a:pPr marL="0" indent="0" algn="just" rtl="1">
              <a:buNone/>
            </a:pPr>
            <a:r>
              <a:rPr lang="fa-IR" sz="2400" dirty="0" smtClean="0">
                <a:solidFill>
                  <a:prstClr val="black"/>
                </a:solidFill>
                <a:cs typeface="0 Zar" panose="00000400000000000000" pitchFamily="2" charset="-78"/>
              </a:rPr>
              <a:t>پنجره این تابع دارای سه کادر برای وارد کردن سال، ماه و روز است. به عنوان مثال می خواهیم تاریخ 25</a:t>
            </a:r>
            <a:r>
              <a:rPr lang="en-US" sz="2400" dirty="0" smtClean="0">
                <a:solidFill>
                  <a:prstClr val="black"/>
                </a:solidFill>
                <a:cs typeface="0 Zar" panose="00000400000000000000" pitchFamily="2" charset="-78"/>
              </a:rPr>
              <a:t>|</a:t>
            </a:r>
            <a:r>
              <a:rPr lang="fa-IR" sz="2400" dirty="0" smtClean="0">
                <a:solidFill>
                  <a:prstClr val="black"/>
                </a:solidFill>
                <a:cs typeface="0 Zar" panose="00000400000000000000" pitchFamily="2" charset="-78"/>
              </a:rPr>
              <a:t>04|2019 را در سلول </a:t>
            </a:r>
            <a:r>
              <a:rPr lang="en-US" sz="2400" dirty="0" smtClean="0">
                <a:solidFill>
                  <a:prstClr val="black"/>
                </a:solidFill>
                <a:cs typeface="0 Zar" panose="00000400000000000000" pitchFamily="2" charset="-78"/>
              </a:rPr>
              <a:t>A1</a:t>
            </a:r>
            <a:r>
              <a:rPr lang="fa-IR" sz="2400" dirty="0" smtClean="0">
                <a:solidFill>
                  <a:prstClr val="black"/>
                </a:solidFill>
                <a:cs typeface="0 Zar" panose="00000400000000000000" pitchFamily="2" charset="-78"/>
              </a:rPr>
              <a:t> وارد نماییم.</a:t>
            </a:r>
          </a:p>
          <a:p>
            <a:pPr marL="0" indent="0" algn="just" rtl="1">
              <a:buNone/>
            </a:pPr>
            <a:r>
              <a:rPr lang="fa-IR" sz="2400" dirty="0" smtClean="0">
                <a:solidFill>
                  <a:srgbClr val="002060"/>
                </a:solidFill>
                <a:cs typeface="0 Zar" panose="00000400000000000000" pitchFamily="2" charset="-78"/>
              </a:rPr>
              <a:t>حل:</a:t>
            </a:r>
          </a:p>
          <a:p>
            <a:pPr marL="0" indent="0" algn="just" rtl="1">
              <a:buNone/>
            </a:pPr>
            <a:r>
              <a:rPr lang="fa-IR" sz="2400" dirty="0" smtClean="0">
                <a:solidFill>
                  <a:srgbClr val="002060"/>
                </a:solidFill>
                <a:cs typeface="0 Zar" panose="00000400000000000000" pitchFamily="2" charset="-78"/>
              </a:rPr>
              <a:t>بعد از فراخواندن تابع به ترتیب زیر عمل می نماییم:</a:t>
            </a:r>
          </a:p>
          <a:p>
            <a:pPr marL="457200" indent="-457200" algn="just" rtl="1">
              <a:buAutoNum type="arabicPeriod"/>
            </a:pPr>
            <a:r>
              <a:rPr lang="fa-IR" sz="2400" dirty="0" smtClean="0">
                <a:solidFill>
                  <a:srgbClr val="002060"/>
                </a:solidFill>
                <a:cs typeface="0 Zar" panose="00000400000000000000" pitchFamily="2" charset="-78"/>
              </a:rPr>
              <a:t>در کادر </a:t>
            </a:r>
            <a:r>
              <a:rPr lang="en-US" sz="2400" dirty="0" smtClean="0">
                <a:solidFill>
                  <a:srgbClr val="002060"/>
                </a:solidFill>
                <a:cs typeface="0 Zar" panose="00000400000000000000" pitchFamily="2" charset="-78"/>
              </a:rPr>
              <a:t>YEAR</a:t>
            </a:r>
            <a:r>
              <a:rPr lang="fa-IR" sz="2400" dirty="0" smtClean="0">
                <a:solidFill>
                  <a:srgbClr val="002060"/>
                </a:solidFill>
                <a:cs typeface="0 Zar" panose="00000400000000000000" pitchFamily="2" charset="-78"/>
              </a:rPr>
              <a:t> عدد سال </a:t>
            </a:r>
          </a:p>
          <a:p>
            <a:pPr marL="457200" indent="-457200" algn="just" rtl="1">
              <a:buAutoNum type="arabicPeriod"/>
            </a:pPr>
            <a:r>
              <a:rPr lang="fa-IR" sz="2400" dirty="0" smtClean="0">
                <a:solidFill>
                  <a:srgbClr val="002060"/>
                </a:solidFill>
                <a:cs typeface="0 Zar" panose="00000400000000000000" pitchFamily="2" charset="-78"/>
              </a:rPr>
              <a:t>در کادر </a:t>
            </a:r>
            <a:r>
              <a:rPr lang="en-US" sz="2400" dirty="0" smtClean="0">
                <a:solidFill>
                  <a:srgbClr val="002060"/>
                </a:solidFill>
                <a:cs typeface="0 Zar" panose="00000400000000000000" pitchFamily="2" charset="-78"/>
              </a:rPr>
              <a:t>MONTH</a:t>
            </a:r>
            <a:r>
              <a:rPr lang="fa-IR" sz="2400" dirty="0">
                <a:solidFill>
                  <a:srgbClr val="002060"/>
                </a:solidFill>
                <a:cs typeface="0 Zar" panose="00000400000000000000" pitchFamily="2" charset="-78"/>
              </a:rPr>
              <a:t> </a:t>
            </a:r>
            <a:r>
              <a:rPr lang="fa-IR" sz="2400" dirty="0" smtClean="0">
                <a:solidFill>
                  <a:srgbClr val="002060"/>
                </a:solidFill>
                <a:cs typeface="0 Zar" panose="00000400000000000000" pitchFamily="2" charset="-78"/>
              </a:rPr>
              <a:t>عدد ماه </a:t>
            </a:r>
          </a:p>
          <a:p>
            <a:pPr marL="457200" indent="-457200" algn="just" rtl="1">
              <a:buAutoNum type="arabicPeriod"/>
            </a:pPr>
            <a:r>
              <a:rPr lang="fa-IR" sz="2400" dirty="0" smtClean="0">
                <a:solidFill>
                  <a:srgbClr val="002060"/>
                </a:solidFill>
                <a:cs typeface="0 Zar" panose="00000400000000000000" pitchFamily="2" charset="-78"/>
              </a:rPr>
              <a:t>در کادر </a:t>
            </a:r>
            <a:r>
              <a:rPr lang="en-US" sz="2400" dirty="0" smtClean="0">
                <a:solidFill>
                  <a:srgbClr val="002060"/>
                </a:solidFill>
                <a:cs typeface="0 Zar" panose="00000400000000000000" pitchFamily="2" charset="-78"/>
              </a:rPr>
              <a:t>DAY </a:t>
            </a:r>
            <a:r>
              <a:rPr lang="fa-IR" sz="2400" dirty="0" smtClean="0">
                <a:solidFill>
                  <a:srgbClr val="002060"/>
                </a:solidFill>
                <a:cs typeface="0 Zar" panose="00000400000000000000" pitchFamily="2" charset="-78"/>
              </a:rPr>
              <a:t> عدد روز را وارد می نماییم.</a:t>
            </a:r>
            <a:endParaRPr lang="en-US" sz="2400" dirty="0" smtClean="0">
              <a:solidFill>
                <a:srgbClr val="002060"/>
              </a:solidFill>
              <a:cs typeface="0 Zar" panose="00000400000000000000" pitchFamily="2" charset="-78"/>
            </a:endParaRPr>
          </a:p>
          <a:p>
            <a:pPr marL="457200" indent="-457200" algn="just" rtl="1">
              <a:buAutoNum type="arabicPeriod"/>
            </a:pPr>
            <a:endParaRPr lang="fa-IR" sz="2400" dirty="0" smtClean="0">
              <a:solidFill>
                <a:srgbClr val="002060"/>
              </a:solidFill>
              <a:cs typeface="0 Zar" panose="00000400000000000000" pitchFamily="2" charset="-78"/>
            </a:endParaRPr>
          </a:p>
          <a:p>
            <a:pPr marL="0" indent="0" algn="just" rtl="1">
              <a:buNone/>
            </a:pPr>
            <a:r>
              <a:rPr lang="fa-IR" sz="2400" b="1" dirty="0" smtClean="0">
                <a:effectLst>
                  <a:outerShdw blurRad="38100" dist="38100" dir="2700000" algn="tl">
                    <a:srgbClr val="000000">
                      <a:alpha val="43137"/>
                    </a:srgbClr>
                  </a:outerShdw>
                </a:effectLst>
                <a:cs typeface="0 Zar" panose="00000400000000000000" pitchFamily="2" charset="-78"/>
              </a:rPr>
              <a:t>تابع </a:t>
            </a:r>
            <a:r>
              <a:rPr lang="en-US" sz="2400" b="1" dirty="0" smtClean="0">
                <a:effectLst>
                  <a:outerShdw blurRad="38100" dist="38100" dir="2700000" algn="tl">
                    <a:srgbClr val="000000">
                      <a:alpha val="43137"/>
                    </a:srgbClr>
                  </a:outerShdw>
                </a:effectLst>
                <a:cs typeface="0 Zar" panose="00000400000000000000" pitchFamily="2" charset="-78"/>
              </a:rPr>
              <a:t>TIME</a:t>
            </a:r>
          </a:p>
          <a:p>
            <a:pPr marL="0" indent="0" algn="just" rtl="1">
              <a:buNone/>
            </a:pPr>
            <a:r>
              <a:rPr lang="fa-IR" sz="2400" dirty="0" smtClean="0">
                <a:cs typeface="0 Zar" panose="00000400000000000000" pitchFamily="2" charset="-78"/>
              </a:rPr>
              <a:t>این تابع برای درج زمان در یک سلول و یا تابع دیگر کاربرد دارد.</a:t>
            </a:r>
            <a:endParaRPr lang="en-US" sz="2400" dirty="0" smtClean="0">
              <a:cs typeface="0 Zar" panose="00000400000000000000" pitchFamily="2" charset="-78"/>
            </a:endParaRPr>
          </a:p>
          <a:p>
            <a:pPr marL="0" indent="0" algn="just" rtl="1">
              <a:buNone/>
            </a:pPr>
            <a:endParaRPr lang="fa-IR" sz="2400" dirty="0" smtClean="0">
              <a:cs typeface="0 Zar" panose="00000400000000000000" pitchFamily="2" charset="-78"/>
            </a:endParaRPr>
          </a:p>
          <a:p>
            <a:pPr marL="0" indent="0" algn="just" rtl="1">
              <a:buNone/>
            </a:pPr>
            <a:r>
              <a:rPr lang="fa-IR" sz="2400" b="1" dirty="0" smtClean="0">
                <a:effectLst>
                  <a:outerShdw blurRad="38100" dist="38100" dir="2700000" algn="tl">
                    <a:srgbClr val="000000">
                      <a:alpha val="43137"/>
                    </a:srgbClr>
                  </a:outerShdw>
                </a:effectLst>
                <a:cs typeface="0 Zar" panose="00000400000000000000" pitchFamily="2" charset="-78"/>
              </a:rPr>
              <a:t>تابع </a:t>
            </a:r>
            <a:r>
              <a:rPr lang="en-US" sz="2400" b="1" dirty="0" smtClean="0">
                <a:effectLst>
                  <a:outerShdw blurRad="38100" dist="38100" dir="2700000" algn="tl">
                    <a:srgbClr val="000000">
                      <a:alpha val="43137"/>
                    </a:srgbClr>
                  </a:outerShdw>
                </a:effectLst>
                <a:cs typeface="0 Zar" panose="00000400000000000000" pitchFamily="2" charset="-78"/>
              </a:rPr>
              <a:t>NOW</a:t>
            </a:r>
          </a:p>
          <a:p>
            <a:pPr marL="0" indent="0" algn="just" rtl="1">
              <a:buNone/>
            </a:pPr>
            <a:r>
              <a:rPr lang="fa-IR" sz="2400" dirty="0" smtClean="0">
                <a:cs typeface="0 Zar" panose="00000400000000000000" pitchFamily="2" charset="-78"/>
              </a:rPr>
              <a:t>این تابع برای درج تاریخ و زمان لحظه ای کاربرد دارد. با فراخوانی این فرمول، کادر مربوط به آن باز می شود که هیچ ورودی ندارد و فقط باید گزینه </a:t>
            </a:r>
            <a:r>
              <a:rPr lang="en-US" sz="2400" dirty="0" smtClean="0">
                <a:cs typeface="0 Zar" panose="00000400000000000000" pitchFamily="2" charset="-78"/>
              </a:rPr>
              <a:t>OK </a:t>
            </a:r>
            <a:r>
              <a:rPr lang="fa-IR" sz="2400" smtClean="0">
                <a:cs typeface="0 Zar" panose="00000400000000000000" pitchFamily="2" charset="-78"/>
              </a:rPr>
              <a:t> را بزنیم.</a:t>
            </a:r>
            <a:endParaRPr lang="fa-IR" sz="2400" dirty="0">
              <a:cs typeface="0 Zar" panose="00000400000000000000" pitchFamily="2" charset="-78"/>
            </a:endParaRPr>
          </a:p>
        </p:txBody>
      </p:sp>
    </p:spTree>
    <p:extLst>
      <p:ext uri="{BB962C8B-B14F-4D97-AF65-F5344CB8AC3E}">
        <p14:creationId xmlns:p14="http://schemas.microsoft.com/office/powerpoint/2010/main" val="2272076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3528" y="188640"/>
            <a:ext cx="8363272" cy="6669361"/>
          </a:xfrm>
        </p:spPr>
        <p:txBody>
          <a:bodyPr>
            <a:normAutofit/>
          </a:bodyPr>
          <a:lstStyle/>
          <a:p>
            <a:pPr marL="0" indent="0" algn="just" rtl="1">
              <a:buNone/>
            </a:pPr>
            <a:r>
              <a:rPr lang="fa-IR" sz="2400" dirty="0" smtClean="0">
                <a:solidFill>
                  <a:srgbClr val="002060"/>
                </a:solidFill>
                <a:cs typeface="0 Zar" panose="00000400000000000000" pitchFamily="2" charset="-78"/>
              </a:rPr>
              <a:t>تمرین </a:t>
            </a:r>
          </a:p>
          <a:p>
            <a:pPr marL="0" indent="0" algn="just" rtl="1">
              <a:buNone/>
            </a:pPr>
            <a:r>
              <a:rPr lang="fa-IR" sz="2200" dirty="0" smtClean="0">
                <a:solidFill>
                  <a:prstClr val="black"/>
                </a:solidFill>
                <a:cs typeface="0 Zar" panose="00000400000000000000" pitchFamily="2" charset="-78"/>
              </a:rPr>
              <a:t>فروش یک فروشگاه در یک سال به صورت زیر است. مطلوبست تعیین بیشترین و کمترین مقدار فروش، تعیین مناسب یا نامناسب بودن فروش هر ماه با استفاده از تابع مربوطه (اگر میزان فروش کمتر از میانگین کل فروش باشد فروش نامناسب است) به همراه درج ساعت و تاریخ تهیه گزارش </a:t>
            </a:r>
          </a:p>
          <a:p>
            <a:pPr marL="0" indent="0" algn="just" rtl="1">
              <a:buNone/>
            </a:pPr>
            <a:endParaRPr lang="fa-IR" sz="2400" dirty="0">
              <a:solidFill>
                <a:prstClr val="black"/>
              </a:solidFill>
              <a:cs typeface="0 Zar" panose="00000400000000000000"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3898258982"/>
              </p:ext>
            </p:extLst>
          </p:nvPr>
        </p:nvGraphicFramePr>
        <p:xfrm>
          <a:off x="1619672" y="1916832"/>
          <a:ext cx="6096000" cy="4815840"/>
        </p:xfrm>
        <a:graphic>
          <a:graphicData uri="http://schemas.openxmlformats.org/drawingml/2006/table">
            <a:tbl>
              <a:tblPr firstRow="1" bandRow="1">
                <a:tableStyleId>{5C22544A-7EE6-4342-B048-85BDC9FD1C3A}</a:tableStyleId>
              </a:tblPr>
              <a:tblGrid>
                <a:gridCol w="2032000"/>
                <a:gridCol w="2032000"/>
                <a:gridCol w="2032000"/>
              </a:tblGrid>
              <a:tr h="298832">
                <a:tc>
                  <a:txBody>
                    <a:bodyPr/>
                    <a:lstStyle/>
                    <a:p>
                      <a:pPr algn="ctr"/>
                      <a:r>
                        <a:rPr lang="fa-IR" dirty="0" smtClean="0">
                          <a:cs typeface="0 Zar" panose="00000400000000000000" pitchFamily="2" charset="-78"/>
                        </a:rPr>
                        <a:t>وضعیت فروش</a:t>
                      </a:r>
                      <a:endParaRPr lang="en-US" dirty="0">
                        <a:cs typeface="0 Zar" panose="00000400000000000000" pitchFamily="2" charset="-78"/>
                      </a:endParaRPr>
                    </a:p>
                  </a:txBody>
                  <a:tcPr/>
                </a:tc>
                <a:tc>
                  <a:txBody>
                    <a:bodyPr/>
                    <a:lstStyle/>
                    <a:p>
                      <a:pPr algn="ctr"/>
                      <a:r>
                        <a:rPr lang="fa-IR" dirty="0" smtClean="0">
                          <a:cs typeface="0 Zar" panose="00000400000000000000" pitchFamily="2" charset="-78"/>
                        </a:rPr>
                        <a:t>مقدار فروش</a:t>
                      </a:r>
                      <a:endParaRPr lang="en-US" dirty="0">
                        <a:cs typeface="0 Zar" panose="00000400000000000000" pitchFamily="2" charset="-78"/>
                      </a:endParaRPr>
                    </a:p>
                  </a:txBody>
                  <a:tcPr/>
                </a:tc>
                <a:tc>
                  <a:txBody>
                    <a:bodyPr/>
                    <a:lstStyle/>
                    <a:p>
                      <a:pPr algn="ctr"/>
                      <a:r>
                        <a:rPr lang="fa-IR" dirty="0" smtClean="0">
                          <a:cs typeface="0 Zar" panose="00000400000000000000" pitchFamily="2" charset="-78"/>
                        </a:rPr>
                        <a:t>ماه </a:t>
                      </a:r>
                      <a:endParaRPr lang="en-US" dirty="0">
                        <a:cs typeface="0 Zar" panose="00000400000000000000" pitchFamily="2" charset="-78"/>
                      </a:endParaRPr>
                    </a:p>
                  </a:txBody>
                  <a:tcPr/>
                </a:tc>
              </a:tr>
              <a:tr h="370840">
                <a:tc>
                  <a:txBody>
                    <a:bodyPr/>
                    <a:lstStyle/>
                    <a:p>
                      <a:pPr algn="ctr"/>
                      <a:endParaRPr lang="en-US">
                        <a:cs typeface="0 Zar" panose="00000400000000000000" pitchFamily="2" charset="-78"/>
                      </a:endParaRPr>
                    </a:p>
                  </a:txBody>
                  <a:tcPr/>
                </a:tc>
                <a:tc>
                  <a:txBody>
                    <a:bodyPr/>
                    <a:lstStyle/>
                    <a:p>
                      <a:pPr algn="ctr"/>
                      <a:r>
                        <a:rPr lang="fa-IR" dirty="0" smtClean="0">
                          <a:cs typeface="0 Zar" panose="00000400000000000000" pitchFamily="2" charset="-78"/>
                        </a:rPr>
                        <a:t>5000000</a:t>
                      </a:r>
                      <a:endParaRPr lang="en-US" dirty="0">
                        <a:cs typeface="0 Zar" panose="00000400000000000000" pitchFamily="2" charset="-78"/>
                      </a:endParaRPr>
                    </a:p>
                  </a:txBody>
                  <a:tcPr/>
                </a:tc>
                <a:tc>
                  <a:txBody>
                    <a:bodyPr/>
                    <a:lstStyle/>
                    <a:p>
                      <a:pPr algn="ctr"/>
                      <a:r>
                        <a:rPr lang="fa-IR" dirty="0" smtClean="0">
                          <a:cs typeface="0 Zar" panose="00000400000000000000" pitchFamily="2" charset="-78"/>
                        </a:rPr>
                        <a:t>فروردین </a:t>
                      </a:r>
                      <a:endParaRPr lang="en-US" dirty="0">
                        <a:cs typeface="0 Zar" panose="00000400000000000000" pitchFamily="2" charset="-78"/>
                      </a:endParaRPr>
                    </a:p>
                  </a:txBody>
                  <a:tcPr/>
                </a:tc>
              </a:tr>
              <a:tr h="370840">
                <a:tc>
                  <a:txBody>
                    <a:bodyPr/>
                    <a:lstStyle/>
                    <a:p>
                      <a:pPr algn="ctr"/>
                      <a:endParaRPr lang="en-US">
                        <a:cs typeface="0 Zar" panose="00000400000000000000" pitchFamily="2" charset="-78"/>
                      </a:endParaRPr>
                    </a:p>
                  </a:txBody>
                  <a:tcPr/>
                </a:tc>
                <a:tc>
                  <a:txBody>
                    <a:bodyPr/>
                    <a:lstStyle/>
                    <a:p>
                      <a:pPr algn="ctr"/>
                      <a:r>
                        <a:rPr lang="fa-IR" dirty="0" smtClean="0">
                          <a:cs typeface="0 Zar" panose="00000400000000000000" pitchFamily="2" charset="-78"/>
                        </a:rPr>
                        <a:t>4000000</a:t>
                      </a:r>
                      <a:endParaRPr lang="en-US" dirty="0">
                        <a:cs typeface="0 Zar" panose="00000400000000000000" pitchFamily="2" charset="-78"/>
                      </a:endParaRPr>
                    </a:p>
                  </a:txBody>
                  <a:tcPr/>
                </a:tc>
                <a:tc>
                  <a:txBody>
                    <a:bodyPr/>
                    <a:lstStyle/>
                    <a:p>
                      <a:pPr algn="ctr"/>
                      <a:r>
                        <a:rPr lang="fa-IR" dirty="0" smtClean="0">
                          <a:cs typeface="0 Zar" panose="00000400000000000000" pitchFamily="2" charset="-78"/>
                        </a:rPr>
                        <a:t>اردیبهشت</a:t>
                      </a:r>
                      <a:endParaRPr lang="en-US" dirty="0">
                        <a:cs typeface="0 Zar" panose="00000400000000000000" pitchFamily="2" charset="-78"/>
                      </a:endParaRPr>
                    </a:p>
                  </a:txBody>
                  <a:tcPr/>
                </a:tc>
              </a:tr>
              <a:tr h="370840">
                <a:tc>
                  <a:txBody>
                    <a:bodyPr/>
                    <a:lstStyle/>
                    <a:p>
                      <a:pPr algn="ctr"/>
                      <a:endParaRPr lang="en-US" dirty="0">
                        <a:cs typeface="0 Zar" panose="00000400000000000000" pitchFamily="2" charset="-78"/>
                      </a:endParaRPr>
                    </a:p>
                  </a:txBody>
                  <a:tcPr/>
                </a:tc>
                <a:tc>
                  <a:txBody>
                    <a:bodyPr/>
                    <a:lstStyle/>
                    <a:p>
                      <a:pPr algn="ctr"/>
                      <a:r>
                        <a:rPr lang="fa-IR" dirty="0" smtClean="0">
                          <a:cs typeface="0 Zar" panose="00000400000000000000" pitchFamily="2" charset="-78"/>
                        </a:rPr>
                        <a:t>9000000</a:t>
                      </a:r>
                      <a:endParaRPr lang="en-US" dirty="0">
                        <a:cs typeface="0 Zar" panose="00000400000000000000" pitchFamily="2" charset="-78"/>
                      </a:endParaRPr>
                    </a:p>
                  </a:txBody>
                  <a:tcPr/>
                </a:tc>
                <a:tc>
                  <a:txBody>
                    <a:bodyPr/>
                    <a:lstStyle/>
                    <a:p>
                      <a:pPr algn="ctr"/>
                      <a:r>
                        <a:rPr lang="fa-IR" dirty="0" smtClean="0">
                          <a:cs typeface="0 Zar" panose="00000400000000000000" pitchFamily="2" charset="-78"/>
                        </a:rPr>
                        <a:t>خرداد</a:t>
                      </a:r>
                      <a:endParaRPr lang="en-US" dirty="0">
                        <a:cs typeface="0 Zar" panose="00000400000000000000" pitchFamily="2" charset="-78"/>
                      </a:endParaRPr>
                    </a:p>
                  </a:txBody>
                  <a:tcPr/>
                </a:tc>
              </a:tr>
              <a:tr h="370840">
                <a:tc>
                  <a:txBody>
                    <a:bodyPr/>
                    <a:lstStyle/>
                    <a:p>
                      <a:pPr algn="ctr"/>
                      <a:endParaRPr lang="en-US">
                        <a:cs typeface="0 Zar" panose="00000400000000000000" pitchFamily="2" charset="-78"/>
                      </a:endParaRPr>
                    </a:p>
                  </a:txBody>
                  <a:tcPr/>
                </a:tc>
                <a:tc>
                  <a:txBody>
                    <a:bodyPr/>
                    <a:lstStyle/>
                    <a:p>
                      <a:pPr algn="ctr"/>
                      <a:r>
                        <a:rPr lang="fa-IR" dirty="0" smtClean="0">
                          <a:cs typeface="0 Zar" panose="00000400000000000000" pitchFamily="2" charset="-78"/>
                        </a:rPr>
                        <a:t>4500000</a:t>
                      </a:r>
                      <a:endParaRPr lang="en-US" dirty="0">
                        <a:cs typeface="0 Zar" panose="00000400000000000000" pitchFamily="2" charset="-78"/>
                      </a:endParaRPr>
                    </a:p>
                  </a:txBody>
                  <a:tcPr/>
                </a:tc>
                <a:tc>
                  <a:txBody>
                    <a:bodyPr/>
                    <a:lstStyle/>
                    <a:p>
                      <a:pPr algn="ctr"/>
                      <a:r>
                        <a:rPr lang="fa-IR" dirty="0" smtClean="0">
                          <a:cs typeface="0 Zar" panose="00000400000000000000" pitchFamily="2" charset="-78"/>
                        </a:rPr>
                        <a:t>تیر </a:t>
                      </a:r>
                      <a:endParaRPr lang="en-US" dirty="0">
                        <a:cs typeface="0 Zar" panose="00000400000000000000" pitchFamily="2" charset="-78"/>
                      </a:endParaRPr>
                    </a:p>
                  </a:txBody>
                  <a:tcPr/>
                </a:tc>
              </a:tr>
              <a:tr h="370840">
                <a:tc>
                  <a:txBody>
                    <a:bodyPr/>
                    <a:lstStyle/>
                    <a:p>
                      <a:pPr algn="ctr"/>
                      <a:endParaRPr lang="en-US">
                        <a:cs typeface="0 Zar" panose="00000400000000000000" pitchFamily="2" charset="-78"/>
                      </a:endParaRPr>
                    </a:p>
                  </a:txBody>
                  <a:tcPr/>
                </a:tc>
                <a:tc>
                  <a:txBody>
                    <a:bodyPr/>
                    <a:lstStyle/>
                    <a:p>
                      <a:pPr algn="ctr"/>
                      <a:r>
                        <a:rPr lang="fa-IR" dirty="0" smtClean="0">
                          <a:cs typeface="0 Zar" panose="00000400000000000000" pitchFamily="2" charset="-78"/>
                        </a:rPr>
                        <a:t>7500000</a:t>
                      </a:r>
                      <a:endParaRPr lang="en-US" dirty="0">
                        <a:cs typeface="0 Zar" panose="00000400000000000000" pitchFamily="2" charset="-78"/>
                      </a:endParaRPr>
                    </a:p>
                  </a:txBody>
                  <a:tcPr/>
                </a:tc>
                <a:tc>
                  <a:txBody>
                    <a:bodyPr/>
                    <a:lstStyle/>
                    <a:p>
                      <a:pPr algn="ctr"/>
                      <a:r>
                        <a:rPr lang="fa-IR" dirty="0" smtClean="0">
                          <a:cs typeface="0 Zar" panose="00000400000000000000" pitchFamily="2" charset="-78"/>
                        </a:rPr>
                        <a:t>مرداد</a:t>
                      </a:r>
                      <a:endParaRPr lang="en-US" dirty="0">
                        <a:cs typeface="0 Zar" panose="00000400000000000000" pitchFamily="2" charset="-78"/>
                      </a:endParaRPr>
                    </a:p>
                  </a:txBody>
                  <a:tcPr/>
                </a:tc>
              </a:tr>
              <a:tr h="370840">
                <a:tc>
                  <a:txBody>
                    <a:bodyPr/>
                    <a:lstStyle/>
                    <a:p>
                      <a:pPr algn="ctr"/>
                      <a:endParaRPr lang="en-US" dirty="0">
                        <a:cs typeface="0 Zar" panose="00000400000000000000" pitchFamily="2" charset="-78"/>
                      </a:endParaRPr>
                    </a:p>
                  </a:txBody>
                  <a:tcPr/>
                </a:tc>
                <a:tc>
                  <a:txBody>
                    <a:bodyPr/>
                    <a:lstStyle/>
                    <a:p>
                      <a:pPr algn="ctr"/>
                      <a:r>
                        <a:rPr lang="fa-IR" dirty="0" smtClean="0">
                          <a:cs typeface="0 Zar" panose="00000400000000000000" pitchFamily="2" charset="-78"/>
                        </a:rPr>
                        <a:t>6500000</a:t>
                      </a:r>
                      <a:endParaRPr lang="en-US" dirty="0">
                        <a:cs typeface="0 Zar" panose="00000400000000000000" pitchFamily="2" charset="-78"/>
                      </a:endParaRPr>
                    </a:p>
                  </a:txBody>
                  <a:tcPr/>
                </a:tc>
                <a:tc>
                  <a:txBody>
                    <a:bodyPr/>
                    <a:lstStyle/>
                    <a:p>
                      <a:pPr algn="ctr"/>
                      <a:r>
                        <a:rPr lang="fa-IR" dirty="0" smtClean="0">
                          <a:cs typeface="0 Zar" panose="00000400000000000000" pitchFamily="2" charset="-78"/>
                        </a:rPr>
                        <a:t>شهریور</a:t>
                      </a:r>
                      <a:endParaRPr lang="en-US" dirty="0">
                        <a:cs typeface="0 Zar" panose="00000400000000000000" pitchFamily="2" charset="-78"/>
                      </a:endParaRPr>
                    </a:p>
                  </a:txBody>
                  <a:tcPr/>
                </a:tc>
              </a:tr>
              <a:tr h="370840">
                <a:tc>
                  <a:txBody>
                    <a:bodyPr/>
                    <a:lstStyle/>
                    <a:p>
                      <a:pPr algn="ctr"/>
                      <a:endParaRPr lang="en-US" dirty="0">
                        <a:cs typeface="0 Zar" panose="00000400000000000000" pitchFamily="2" charset="-78"/>
                      </a:endParaRPr>
                    </a:p>
                  </a:txBody>
                  <a:tcPr/>
                </a:tc>
                <a:tc>
                  <a:txBody>
                    <a:bodyPr/>
                    <a:lstStyle/>
                    <a:p>
                      <a:pPr algn="ctr"/>
                      <a:r>
                        <a:rPr lang="fa-IR" dirty="0" smtClean="0">
                          <a:cs typeface="0 Zar" panose="00000400000000000000" pitchFamily="2" charset="-78"/>
                        </a:rPr>
                        <a:t>2500000</a:t>
                      </a:r>
                      <a:endParaRPr lang="en-US" dirty="0">
                        <a:cs typeface="0 Zar" panose="00000400000000000000" pitchFamily="2" charset="-78"/>
                      </a:endParaRPr>
                    </a:p>
                  </a:txBody>
                  <a:tcPr/>
                </a:tc>
                <a:tc>
                  <a:txBody>
                    <a:bodyPr/>
                    <a:lstStyle/>
                    <a:p>
                      <a:pPr algn="ctr"/>
                      <a:r>
                        <a:rPr lang="fa-IR" dirty="0" smtClean="0">
                          <a:cs typeface="0 Zar" panose="00000400000000000000" pitchFamily="2" charset="-78"/>
                        </a:rPr>
                        <a:t>مهر</a:t>
                      </a:r>
                      <a:endParaRPr lang="en-US" dirty="0">
                        <a:cs typeface="0 Zar" panose="00000400000000000000" pitchFamily="2" charset="-78"/>
                      </a:endParaRPr>
                    </a:p>
                  </a:txBody>
                  <a:tcPr/>
                </a:tc>
              </a:tr>
              <a:tr h="370840">
                <a:tc>
                  <a:txBody>
                    <a:bodyPr/>
                    <a:lstStyle/>
                    <a:p>
                      <a:pPr algn="ctr"/>
                      <a:endParaRPr lang="en-US">
                        <a:cs typeface="0 Zar" panose="00000400000000000000" pitchFamily="2" charset="-78"/>
                      </a:endParaRPr>
                    </a:p>
                  </a:txBody>
                  <a:tcPr/>
                </a:tc>
                <a:tc>
                  <a:txBody>
                    <a:bodyPr/>
                    <a:lstStyle/>
                    <a:p>
                      <a:pPr algn="ctr"/>
                      <a:r>
                        <a:rPr lang="fa-IR" dirty="0" smtClean="0">
                          <a:cs typeface="0 Zar" panose="00000400000000000000" pitchFamily="2" charset="-78"/>
                        </a:rPr>
                        <a:t>3600000</a:t>
                      </a:r>
                      <a:endParaRPr lang="en-US" dirty="0">
                        <a:cs typeface="0 Zar" panose="00000400000000000000" pitchFamily="2" charset="-78"/>
                      </a:endParaRPr>
                    </a:p>
                  </a:txBody>
                  <a:tcPr/>
                </a:tc>
                <a:tc>
                  <a:txBody>
                    <a:bodyPr/>
                    <a:lstStyle/>
                    <a:p>
                      <a:pPr algn="ctr"/>
                      <a:r>
                        <a:rPr lang="fa-IR" dirty="0" smtClean="0">
                          <a:cs typeface="0 Zar" panose="00000400000000000000" pitchFamily="2" charset="-78"/>
                        </a:rPr>
                        <a:t>آبان </a:t>
                      </a:r>
                      <a:endParaRPr lang="en-US" dirty="0">
                        <a:cs typeface="0 Zar" panose="00000400000000000000" pitchFamily="2" charset="-78"/>
                      </a:endParaRPr>
                    </a:p>
                  </a:txBody>
                  <a:tcPr/>
                </a:tc>
              </a:tr>
              <a:tr h="370840">
                <a:tc>
                  <a:txBody>
                    <a:bodyPr/>
                    <a:lstStyle/>
                    <a:p>
                      <a:pPr algn="ctr"/>
                      <a:endParaRPr lang="en-US">
                        <a:cs typeface="0 Zar" panose="00000400000000000000" pitchFamily="2" charset="-78"/>
                      </a:endParaRPr>
                    </a:p>
                  </a:txBody>
                  <a:tcPr/>
                </a:tc>
                <a:tc>
                  <a:txBody>
                    <a:bodyPr/>
                    <a:lstStyle/>
                    <a:p>
                      <a:pPr algn="ctr"/>
                      <a:r>
                        <a:rPr lang="fa-IR" dirty="0" smtClean="0">
                          <a:cs typeface="0 Zar" panose="00000400000000000000" pitchFamily="2" charset="-78"/>
                        </a:rPr>
                        <a:t>4900000</a:t>
                      </a:r>
                      <a:endParaRPr lang="en-US" dirty="0">
                        <a:cs typeface="0 Zar" panose="00000400000000000000" pitchFamily="2" charset="-78"/>
                      </a:endParaRPr>
                    </a:p>
                  </a:txBody>
                  <a:tcPr/>
                </a:tc>
                <a:tc>
                  <a:txBody>
                    <a:bodyPr/>
                    <a:lstStyle/>
                    <a:p>
                      <a:pPr algn="ctr"/>
                      <a:r>
                        <a:rPr lang="fa-IR" dirty="0" smtClean="0">
                          <a:cs typeface="0 Zar" panose="00000400000000000000" pitchFamily="2" charset="-78"/>
                        </a:rPr>
                        <a:t>آذر</a:t>
                      </a:r>
                      <a:endParaRPr lang="en-US" dirty="0">
                        <a:cs typeface="0 Zar" panose="00000400000000000000" pitchFamily="2" charset="-78"/>
                      </a:endParaRPr>
                    </a:p>
                  </a:txBody>
                  <a:tcPr/>
                </a:tc>
              </a:tr>
              <a:tr h="370840">
                <a:tc>
                  <a:txBody>
                    <a:bodyPr/>
                    <a:lstStyle/>
                    <a:p>
                      <a:pPr algn="ctr"/>
                      <a:endParaRPr lang="en-US">
                        <a:cs typeface="0 Zar" panose="00000400000000000000" pitchFamily="2" charset="-78"/>
                      </a:endParaRPr>
                    </a:p>
                  </a:txBody>
                  <a:tcPr/>
                </a:tc>
                <a:tc>
                  <a:txBody>
                    <a:bodyPr/>
                    <a:lstStyle/>
                    <a:p>
                      <a:pPr algn="ctr"/>
                      <a:r>
                        <a:rPr lang="fa-IR" dirty="0" smtClean="0">
                          <a:cs typeface="0 Zar" panose="00000400000000000000" pitchFamily="2" charset="-78"/>
                        </a:rPr>
                        <a:t>5300000</a:t>
                      </a:r>
                      <a:endParaRPr lang="en-US" dirty="0">
                        <a:cs typeface="0 Zar" panose="00000400000000000000" pitchFamily="2" charset="-78"/>
                      </a:endParaRPr>
                    </a:p>
                  </a:txBody>
                  <a:tcPr/>
                </a:tc>
                <a:tc>
                  <a:txBody>
                    <a:bodyPr/>
                    <a:lstStyle/>
                    <a:p>
                      <a:pPr algn="ctr"/>
                      <a:r>
                        <a:rPr lang="fa-IR" dirty="0" smtClean="0">
                          <a:cs typeface="0 Zar" panose="00000400000000000000" pitchFamily="2" charset="-78"/>
                        </a:rPr>
                        <a:t>دی</a:t>
                      </a:r>
                      <a:endParaRPr lang="en-US" dirty="0">
                        <a:cs typeface="0 Zar" panose="00000400000000000000" pitchFamily="2" charset="-78"/>
                      </a:endParaRPr>
                    </a:p>
                  </a:txBody>
                  <a:tcPr/>
                </a:tc>
              </a:tr>
              <a:tr h="370840">
                <a:tc>
                  <a:txBody>
                    <a:bodyPr/>
                    <a:lstStyle/>
                    <a:p>
                      <a:pPr algn="ctr"/>
                      <a:endParaRPr lang="en-US">
                        <a:cs typeface="0 Zar" panose="00000400000000000000" pitchFamily="2" charset="-78"/>
                      </a:endParaRPr>
                    </a:p>
                  </a:txBody>
                  <a:tcPr/>
                </a:tc>
                <a:tc>
                  <a:txBody>
                    <a:bodyPr/>
                    <a:lstStyle/>
                    <a:p>
                      <a:pPr algn="ctr"/>
                      <a:r>
                        <a:rPr lang="fa-IR" dirty="0" smtClean="0">
                          <a:cs typeface="0 Zar" panose="00000400000000000000" pitchFamily="2" charset="-78"/>
                        </a:rPr>
                        <a:t>6000000</a:t>
                      </a:r>
                      <a:endParaRPr lang="en-US" dirty="0">
                        <a:cs typeface="0 Zar" panose="00000400000000000000" pitchFamily="2" charset="-78"/>
                      </a:endParaRPr>
                    </a:p>
                  </a:txBody>
                  <a:tcPr/>
                </a:tc>
                <a:tc>
                  <a:txBody>
                    <a:bodyPr/>
                    <a:lstStyle/>
                    <a:p>
                      <a:pPr algn="ctr"/>
                      <a:r>
                        <a:rPr lang="fa-IR" dirty="0" smtClean="0">
                          <a:cs typeface="0 Zar" panose="00000400000000000000" pitchFamily="2" charset="-78"/>
                        </a:rPr>
                        <a:t>بهمن</a:t>
                      </a:r>
                      <a:endParaRPr lang="en-US" dirty="0">
                        <a:cs typeface="0 Zar" panose="00000400000000000000" pitchFamily="2" charset="-78"/>
                      </a:endParaRPr>
                    </a:p>
                  </a:txBody>
                  <a:tcPr/>
                </a:tc>
              </a:tr>
              <a:tr h="370840">
                <a:tc>
                  <a:txBody>
                    <a:bodyPr/>
                    <a:lstStyle/>
                    <a:p>
                      <a:pPr algn="ctr"/>
                      <a:endParaRPr lang="en-US">
                        <a:cs typeface="0 Zar" panose="00000400000000000000" pitchFamily="2" charset="-78"/>
                      </a:endParaRPr>
                    </a:p>
                  </a:txBody>
                  <a:tcPr/>
                </a:tc>
                <a:tc>
                  <a:txBody>
                    <a:bodyPr/>
                    <a:lstStyle/>
                    <a:p>
                      <a:pPr algn="ctr"/>
                      <a:r>
                        <a:rPr lang="fa-IR" dirty="0" smtClean="0">
                          <a:cs typeface="0 Zar" panose="00000400000000000000" pitchFamily="2" charset="-78"/>
                        </a:rPr>
                        <a:t>7000000</a:t>
                      </a:r>
                      <a:endParaRPr lang="en-US" dirty="0">
                        <a:cs typeface="0 Zar" panose="00000400000000000000" pitchFamily="2" charset="-78"/>
                      </a:endParaRPr>
                    </a:p>
                  </a:txBody>
                  <a:tcPr/>
                </a:tc>
                <a:tc>
                  <a:txBody>
                    <a:bodyPr/>
                    <a:lstStyle/>
                    <a:p>
                      <a:pPr algn="ctr"/>
                      <a:r>
                        <a:rPr lang="fa-IR" dirty="0" smtClean="0">
                          <a:cs typeface="0 Zar" panose="00000400000000000000" pitchFamily="2" charset="-78"/>
                        </a:rPr>
                        <a:t>اسفند</a:t>
                      </a:r>
                      <a:endParaRPr lang="en-US" dirty="0">
                        <a:cs typeface="0 Zar" panose="00000400000000000000" pitchFamily="2" charset="-78"/>
                      </a:endParaRPr>
                    </a:p>
                  </a:txBody>
                  <a:tcPr/>
                </a:tc>
              </a:tr>
            </a:tbl>
          </a:graphicData>
        </a:graphic>
      </p:graphicFrame>
    </p:spTree>
    <p:extLst>
      <p:ext uri="{BB962C8B-B14F-4D97-AF65-F5344CB8AC3E}">
        <p14:creationId xmlns:p14="http://schemas.microsoft.com/office/powerpoint/2010/main" val="3250925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Content Placeholder 2" descr="Copy_3~1.gif"/>
          <p:cNvPicPr>
            <a:picLocks noGrp="1" noChangeAspect="1"/>
          </p:cNvPicPr>
          <p:nvPr>
            <p:ph/>
          </p:nvPr>
        </p:nvPicPr>
        <p:blipFill>
          <a:blip r:embed="rId2"/>
          <a:srcRect/>
          <a:stretch>
            <a:fillRect/>
          </a:stretch>
        </p:blipFill>
        <p:spPr>
          <a:xfrm>
            <a:off x="0" y="-76200"/>
            <a:ext cx="9144000" cy="6858000"/>
          </a:xfrm>
          <a:prstGeom prst="rect">
            <a:avLst/>
          </a:prstGeom>
          <a:ln>
            <a:noFill/>
          </a:ln>
          <a:effectLst>
            <a:softEdge rad="112500"/>
          </a:effectLst>
        </p:spPr>
      </p:pic>
      <p:sp>
        <p:nvSpPr>
          <p:cNvPr id="4" name="Rectangle 3"/>
          <p:cNvSpPr/>
          <p:nvPr/>
        </p:nvSpPr>
        <p:spPr>
          <a:xfrm rot="20237326">
            <a:off x="126801" y="1442046"/>
            <a:ext cx="8067499" cy="1754326"/>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p>
            <a:pPr algn="ctr">
              <a:defRPr/>
            </a:pPr>
            <a:r>
              <a:rPr lang="fa-IR" sz="5400" b="1" i="1" dirty="0">
                <a:solidFill>
                  <a:srgbClr val="FF0000"/>
                </a:solidFill>
                <a:effectLst>
                  <a:outerShdw blurRad="38100" dist="38100" dir="2700000" algn="tl">
                    <a:srgbClr val="000000">
                      <a:alpha val="43137"/>
                    </a:srgbClr>
                  </a:outerShdw>
                </a:effectLst>
                <a:latin typeface="Arial" charset="0"/>
                <a:cs typeface="B Ziba" panose="00000400000000000000" pitchFamily="2" charset="-78"/>
              </a:rPr>
              <a:t>خدایا چنان کن سرانجام کار </a:t>
            </a:r>
            <a:br>
              <a:rPr lang="fa-IR" sz="5400" b="1" i="1" dirty="0">
                <a:solidFill>
                  <a:srgbClr val="FF0000"/>
                </a:solidFill>
                <a:effectLst>
                  <a:outerShdw blurRad="38100" dist="38100" dir="2700000" algn="tl">
                    <a:srgbClr val="000000">
                      <a:alpha val="43137"/>
                    </a:srgbClr>
                  </a:outerShdw>
                </a:effectLst>
                <a:latin typeface="Arial" charset="0"/>
                <a:cs typeface="B Ziba" panose="00000400000000000000" pitchFamily="2" charset="-78"/>
              </a:rPr>
            </a:br>
            <a:r>
              <a:rPr lang="fa-IR" sz="5400" b="1" i="1" dirty="0">
                <a:solidFill>
                  <a:srgbClr val="FF0000"/>
                </a:solidFill>
                <a:effectLst>
                  <a:outerShdw blurRad="38100" dist="38100" dir="2700000" algn="tl">
                    <a:srgbClr val="000000">
                      <a:alpha val="43137"/>
                    </a:srgbClr>
                  </a:outerShdw>
                </a:effectLst>
                <a:latin typeface="Arial" charset="0"/>
                <a:cs typeface="B Ziba" panose="00000400000000000000" pitchFamily="2" charset="-78"/>
              </a:rPr>
              <a:t>تو خشنود باشی و ما رستگار</a:t>
            </a:r>
            <a:endParaRPr lang="en-US" sz="5400" b="1" i="1" dirty="0">
              <a:solidFill>
                <a:srgbClr val="FF0000"/>
              </a:solidFill>
              <a:effectLst>
                <a:outerShdw blurRad="38100" dist="38100" dir="2700000" algn="tl">
                  <a:srgbClr val="000000">
                    <a:alpha val="43137"/>
                  </a:srgbClr>
                </a:outerShdw>
              </a:effectLst>
              <a:latin typeface="Arial" charset="0"/>
              <a:cs typeface="B Ziba" panose="00000400000000000000" pitchFamily="2" charset="-78"/>
            </a:endParaRPr>
          </a:p>
        </p:txBody>
      </p:sp>
      <p:sp>
        <p:nvSpPr>
          <p:cNvPr id="59396" name="Rectangle 4"/>
          <p:cNvSpPr>
            <a:spLocks noChangeArrowheads="1"/>
          </p:cNvSpPr>
          <p:nvPr/>
        </p:nvSpPr>
        <p:spPr bwMode="auto">
          <a:xfrm>
            <a:off x="71406" y="5862661"/>
            <a:ext cx="2377574" cy="923330"/>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spAutoFit/>
          </a:bodyPr>
          <a:lstStyle/>
          <a:p>
            <a:pPr>
              <a:defRPr/>
            </a:pPr>
            <a:r>
              <a:rPr lang="fa-IR" sz="5400" b="1" dirty="0">
                <a:solidFill>
                  <a:srgbClr val="00FFFF"/>
                </a:solidFill>
                <a:effectLst>
                  <a:outerShdw blurRad="38100" dist="38100" dir="2700000" algn="tl">
                    <a:srgbClr val="000000">
                      <a:alpha val="43137"/>
                    </a:srgbClr>
                  </a:outerShdw>
                </a:effectLst>
                <a:cs typeface="B Ziba" panose="00000400000000000000" pitchFamily="2" charset="-78"/>
              </a:rPr>
              <a:t>التماس دعا</a:t>
            </a:r>
            <a:endParaRPr lang="en-US" sz="5400" b="1" dirty="0">
              <a:solidFill>
                <a:srgbClr val="00FFFF"/>
              </a:solidFill>
              <a:effectLst>
                <a:outerShdw blurRad="38100" dist="38100" dir="2700000" algn="tl">
                  <a:srgbClr val="000000">
                    <a:alpha val="43137"/>
                  </a:srgbClr>
                </a:outerShdw>
              </a:effectLst>
              <a:cs typeface="B Ziba" panose="00000400000000000000" pitchFamily="2" charset="-78"/>
            </a:endParaRPr>
          </a:p>
        </p:txBody>
      </p:sp>
      <p:sp>
        <p:nvSpPr>
          <p:cNvPr id="6" name="Slide Number Placeholder 5"/>
          <p:cNvSpPr>
            <a:spLocks noGrp="1"/>
          </p:cNvSpPr>
          <p:nvPr>
            <p:ph type="sldNum" sz="quarter" idx="12"/>
          </p:nvPr>
        </p:nvSpPr>
        <p:spPr/>
        <p:txBody>
          <a:bodyPr/>
          <a:lstStyle/>
          <a:p>
            <a:pPr>
              <a:defRPr/>
            </a:pPr>
            <a:fld id="{8C4A60DA-64C6-4E91-AF71-817F60578398}" type="slidenum">
              <a:rPr lang="en-US" smtClean="0"/>
              <a:pPr>
                <a:defRPr/>
              </a:pPr>
              <a:t>14</a:t>
            </a:fld>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0" fill="hold"/>
                                        <p:tgtEl>
                                          <p:spTgt spid="4">
                                            <p:bg/>
                                          </p:spTgt>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iterate type="lt">
                                    <p:tmPct val="0"/>
                                  </p:iterate>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5" presetClass="entr" presetSubtype="0" fill="hold" grpId="0" nodeType="withEffect">
                                  <p:stCondLst>
                                    <p:cond delay="0"/>
                                  </p:stCondLst>
                                  <p:childTnLst>
                                    <p:set>
                                      <p:cBhvr>
                                        <p:cTn id="14" dur="1" fill="hold">
                                          <p:stCondLst>
                                            <p:cond delay="0"/>
                                          </p:stCondLst>
                                        </p:cTn>
                                        <p:tgtEl>
                                          <p:spTgt spid="59396"/>
                                        </p:tgtEl>
                                        <p:attrNameLst>
                                          <p:attrName>style.visibility</p:attrName>
                                        </p:attrNameLst>
                                      </p:cBhvr>
                                      <p:to>
                                        <p:strVal val="visible"/>
                                      </p:to>
                                    </p:set>
                                    <p:anim calcmode="lin" valueType="num">
                                      <p:cBhvr>
                                        <p:cTn id="15" dur="500" decel="50000" fill="hold">
                                          <p:stCondLst>
                                            <p:cond delay="0"/>
                                          </p:stCondLst>
                                        </p:cTn>
                                        <p:tgtEl>
                                          <p:spTgt spid="5939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5939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59396"/>
                                        </p:tgtEl>
                                        <p:attrNameLst>
                                          <p:attrName>ppt_w</p:attrName>
                                        </p:attrNameLst>
                                      </p:cBhvr>
                                      <p:tavLst>
                                        <p:tav tm="0">
                                          <p:val>
                                            <p:strVal val="#ppt_w*.05"/>
                                          </p:val>
                                        </p:tav>
                                        <p:tav tm="100000">
                                          <p:val>
                                            <p:strVal val="#ppt_w"/>
                                          </p:val>
                                        </p:tav>
                                      </p:tavLst>
                                    </p:anim>
                                    <p:anim calcmode="lin" valueType="num">
                                      <p:cBhvr>
                                        <p:cTn id="18" dur="1000" fill="hold"/>
                                        <p:tgtEl>
                                          <p:spTgt spid="5939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5939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5939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5939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939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6" descr="salavat"/>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88419" name="Picture 7" descr="toplisten">
            <a:hlinkClick r:id="rId3" action="ppaction://hlinkfile"/>
          </p:cNvPr>
          <p:cNvPicPr>
            <a:picLocks noChangeAspect="1" noChangeArrowheads="1" noCrop="1"/>
          </p:cNvPicPr>
          <p:nvPr/>
        </p:nvPicPr>
        <p:blipFill>
          <a:blip r:embed="rId4"/>
          <a:srcRect/>
          <a:stretch>
            <a:fillRect/>
          </a:stretch>
        </p:blipFill>
        <p:spPr bwMode="auto">
          <a:xfrm>
            <a:off x="6146800" y="3848100"/>
            <a:ext cx="2844800" cy="2933700"/>
          </a:xfrm>
          <a:prstGeom prst="rect">
            <a:avLst/>
          </a:prstGeom>
          <a:noFill/>
          <a:ln w="9525">
            <a:noFill/>
            <a:miter lim="800000"/>
            <a:headEnd/>
            <a:tailEnd/>
          </a:ln>
        </p:spPr>
      </p:pic>
    </p:spTree>
    <p:extLst>
      <p:ext uri="{BB962C8B-B14F-4D97-AF65-F5344CB8AC3E}">
        <p14:creationId xmlns:p14="http://schemas.microsoft.com/office/powerpoint/2010/main" val="183836969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4099" name="Picture 2" descr="D:\تصاویر عمومی\picture\Wallpapers\Nista Wallpapers\vplants3_015.jpg"/>
          <p:cNvPicPr>
            <a:picLocks noChangeAspect="1" noChangeArrowheads="1"/>
          </p:cNvPicPr>
          <p:nvPr/>
        </p:nvPicPr>
        <p:blipFill>
          <a:blip r:embed="rId2"/>
          <a:srcRect/>
          <a:stretch>
            <a:fillRect/>
          </a:stretch>
        </p:blipFill>
        <p:spPr bwMode="auto">
          <a:xfrm>
            <a:off x="0" y="69376"/>
            <a:ext cx="9144000" cy="6781800"/>
          </a:xfrm>
          <a:prstGeom prst="rect">
            <a:avLst/>
          </a:prstGeom>
          <a:noFill/>
          <a:ln w="9525">
            <a:noFill/>
            <a:miter lim="800000"/>
            <a:headEnd/>
            <a:tailEnd/>
          </a:ln>
        </p:spPr>
      </p:pic>
      <p:sp>
        <p:nvSpPr>
          <p:cNvPr id="6" name="Rectangle 5"/>
          <p:cNvSpPr/>
          <p:nvPr/>
        </p:nvSpPr>
        <p:spPr>
          <a:xfrm>
            <a:off x="755576" y="274638"/>
            <a:ext cx="7488832" cy="2954655"/>
          </a:xfrm>
          <a:prstGeom prst="rect">
            <a:avLst/>
          </a:prstGeom>
          <a:solidFill>
            <a:schemeClr val="accent3">
              <a:lumMod val="20000"/>
              <a:lumOff val="80000"/>
            </a:schemeClr>
          </a:solidFill>
          <a:ln>
            <a:solidFill>
              <a:schemeClr val="accent2">
                <a:lumMod val="50000"/>
              </a:schemeClr>
            </a:solidFill>
          </a:ln>
        </p:spPr>
        <p:txBody>
          <a:bodyPr wrap="square">
            <a:spAutoFit/>
          </a:bodyPr>
          <a:lstStyle/>
          <a:p>
            <a:pPr algn="ctr" rtl="1" eaLnBrk="0" hangingPunct="0">
              <a:defRPr/>
            </a:pPr>
            <a:r>
              <a:rPr lang="fa-IR" sz="5400" b="1" dirty="0" smtClean="0">
                <a:ln w="24500" cmpd="dbl">
                  <a:solidFill>
                    <a:schemeClr val="accent2">
                      <a:shade val="85000"/>
                      <a:satMod val="155000"/>
                    </a:schemeClr>
                  </a:solidFill>
                  <a:prstDash val="solid"/>
                  <a:miter lim="800000"/>
                </a:ln>
                <a:solidFill>
                  <a:schemeClr val="accent6">
                    <a:lumMod val="60000"/>
                    <a:lumOff val="40000"/>
                  </a:schemeClr>
                </a:solidFill>
                <a:effectLst>
                  <a:outerShdw blurRad="38100" dist="38100" dir="7020000" algn="tl">
                    <a:srgbClr val="000000">
                      <a:alpha val="35000"/>
                    </a:srgbClr>
                  </a:outerShdw>
                </a:effectLst>
                <a:latin typeface="Calibri" pitchFamily="34" charset="0"/>
                <a:cs typeface="0 Zar" panose="00000400000000000000" pitchFamily="2" charset="-78"/>
              </a:rPr>
              <a:t>سیستم رایانه ای پیشرفته حسابداری</a:t>
            </a:r>
          </a:p>
          <a:p>
            <a:pPr algn="ctr" rtl="1" eaLnBrk="0" hangingPunct="0">
              <a:defRPr/>
            </a:pPr>
            <a:r>
              <a:rPr lang="fa-IR" sz="4400" b="1" dirty="0" smtClean="0">
                <a:ln w="24500" cmpd="dbl">
                  <a:solidFill>
                    <a:schemeClr val="accent2">
                      <a:shade val="85000"/>
                      <a:satMod val="155000"/>
                    </a:schemeClr>
                  </a:solidFill>
                  <a:prstDash val="solid"/>
                  <a:miter lim="800000"/>
                </a:ln>
                <a:solidFill>
                  <a:schemeClr val="accent6">
                    <a:lumMod val="60000"/>
                    <a:lumOff val="40000"/>
                  </a:schemeClr>
                </a:solidFill>
                <a:effectLst>
                  <a:outerShdw blurRad="38100" dist="38100" dir="7020000" algn="tl">
                    <a:srgbClr val="000000">
                      <a:alpha val="35000"/>
                    </a:srgbClr>
                  </a:outerShdw>
                </a:effectLst>
                <a:latin typeface="Calibri" pitchFamily="34" charset="0"/>
                <a:cs typeface="0 Zar" panose="00000400000000000000" pitchFamily="2" charset="-78"/>
              </a:rPr>
              <a:t>مدرس: حمیده رشیدی فیروزآبادی</a:t>
            </a:r>
          </a:p>
          <a:p>
            <a:pPr algn="ctr" rtl="1" eaLnBrk="0" hangingPunct="0">
              <a:defRPr/>
            </a:pPr>
            <a:r>
              <a:rPr lang="fa-IR" sz="4400" b="1" dirty="0" smtClean="0">
                <a:ln w="24500" cmpd="dbl">
                  <a:solidFill>
                    <a:schemeClr val="accent2">
                      <a:shade val="85000"/>
                      <a:satMod val="155000"/>
                    </a:schemeClr>
                  </a:solidFill>
                  <a:prstDash val="solid"/>
                  <a:miter lim="800000"/>
                </a:ln>
                <a:solidFill>
                  <a:schemeClr val="accent6">
                    <a:lumMod val="60000"/>
                    <a:lumOff val="40000"/>
                  </a:schemeClr>
                </a:solidFill>
                <a:effectLst>
                  <a:outerShdw blurRad="38100" dist="38100" dir="7020000" algn="tl">
                    <a:srgbClr val="000000">
                      <a:alpha val="35000"/>
                    </a:srgbClr>
                  </a:outerShdw>
                </a:effectLst>
                <a:latin typeface="Calibri" pitchFamily="34" charset="0"/>
                <a:cs typeface="0 Zar" panose="00000400000000000000" pitchFamily="2" charset="-78"/>
              </a:rPr>
              <a:t>مقطع : کارشناسی حسابداری مالی ترم 2</a:t>
            </a:r>
          </a:p>
          <a:p>
            <a:pPr algn="ctr" rtl="1" eaLnBrk="0" hangingPunct="0">
              <a:defRPr/>
            </a:pPr>
            <a:r>
              <a:rPr lang="fa-IR" sz="4400" b="1" dirty="0" smtClean="0">
                <a:ln w="24500" cmpd="dbl">
                  <a:solidFill>
                    <a:schemeClr val="accent2">
                      <a:shade val="85000"/>
                      <a:satMod val="155000"/>
                    </a:schemeClr>
                  </a:solidFill>
                  <a:prstDash val="solid"/>
                  <a:miter lim="800000"/>
                </a:ln>
                <a:solidFill>
                  <a:schemeClr val="accent6">
                    <a:lumMod val="60000"/>
                    <a:lumOff val="40000"/>
                  </a:schemeClr>
                </a:solidFill>
                <a:effectLst>
                  <a:outerShdw blurRad="38100" dist="38100" dir="7020000" algn="tl">
                    <a:srgbClr val="000000">
                      <a:alpha val="35000"/>
                    </a:srgbClr>
                  </a:outerShdw>
                </a:effectLst>
                <a:latin typeface="Calibri" pitchFamily="34" charset="0"/>
                <a:cs typeface="0 Zar" panose="00000400000000000000" pitchFamily="2" charset="-78"/>
              </a:rPr>
              <a:t>جلسه : 4</a:t>
            </a:r>
            <a:endParaRPr lang="fa-IR" sz="28700" b="1" dirty="0">
              <a:ln w="24500" cmpd="dbl">
                <a:solidFill>
                  <a:schemeClr val="accent2">
                    <a:shade val="85000"/>
                    <a:satMod val="155000"/>
                  </a:schemeClr>
                </a:solidFill>
                <a:prstDash val="solid"/>
                <a:miter lim="800000"/>
              </a:ln>
              <a:solidFill>
                <a:schemeClr val="accent6">
                  <a:lumMod val="60000"/>
                  <a:lumOff val="40000"/>
                </a:schemeClr>
              </a:solidFill>
              <a:effectLst>
                <a:outerShdw blurRad="38100" dist="38100" dir="7020000" algn="tl">
                  <a:srgbClr val="000000">
                    <a:alpha val="35000"/>
                  </a:srgbClr>
                </a:outerShdw>
              </a:effectLst>
              <a:latin typeface="Arial" charset="0"/>
              <a:cs typeface="0 Zar" panose="00000400000000000000" pitchFamily="2" charset="-78"/>
            </a:endParaRPr>
          </a:p>
        </p:txBody>
      </p:sp>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229600" cy="1143000"/>
          </a:xfr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en-US" b="1" dirty="0" smtClean="0">
                <a:effectLst>
                  <a:outerShdw blurRad="38100" dist="38100" dir="2700000" algn="tl">
                    <a:srgbClr val="000000">
                      <a:alpha val="43137"/>
                    </a:srgbClr>
                  </a:outerShdw>
                </a:effectLst>
                <a:cs typeface="0 Zar" panose="00000400000000000000" pitchFamily="2" charset="-78"/>
              </a:rPr>
              <a:t>CHARTS</a:t>
            </a:r>
            <a:r>
              <a:rPr lang="fa-IR" b="1" dirty="0" smtClean="0">
                <a:effectLst>
                  <a:outerShdw blurRad="38100" dist="38100" dir="2700000" algn="tl">
                    <a:srgbClr val="000000">
                      <a:alpha val="43137"/>
                    </a:srgbClr>
                  </a:outerShdw>
                </a:effectLst>
                <a:cs typeface="0 Zar" panose="00000400000000000000" pitchFamily="2" charset="-78"/>
              </a:rPr>
              <a:t>بخش </a:t>
            </a:r>
            <a:r>
              <a:rPr lang="en-US" b="1" dirty="0" smtClean="0">
                <a:effectLst>
                  <a:outerShdw blurRad="38100" dist="38100" dir="2700000" algn="tl">
                    <a:srgbClr val="000000">
                      <a:alpha val="43137"/>
                    </a:srgbClr>
                  </a:outerShdw>
                </a:effectLst>
                <a:cs typeface="0 Zar" panose="00000400000000000000" pitchFamily="2" charset="-78"/>
              </a:rPr>
              <a:t> </a:t>
            </a:r>
            <a:endParaRPr lang="fa-IR" b="1" dirty="0">
              <a:effectLst>
                <a:outerShdw blurRad="38100" dist="38100" dir="2700000" algn="tl">
                  <a:srgbClr val="000000">
                    <a:alpha val="43137"/>
                  </a:srgbClr>
                </a:outerShdw>
              </a:effectLst>
              <a:cs typeface="0 Zar" panose="00000400000000000000" pitchFamily="2" charset="-78"/>
            </a:endParaRPr>
          </a:p>
        </p:txBody>
      </p:sp>
      <p:sp>
        <p:nvSpPr>
          <p:cNvPr id="4" name="Content Placeholder 3"/>
          <p:cNvSpPr>
            <a:spLocks noGrp="1"/>
          </p:cNvSpPr>
          <p:nvPr>
            <p:ph idx="1"/>
          </p:nvPr>
        </p:nvSpPr>
        <p:spPr>
          <a:xfrm>
            <a:off x="323528" y="1600201"/>
            <a:ext cx="8363272" cy="4925143"/>
          </a:xfrm>
        </p:spPr>
        <p:txBody>
          <a:bodyPr>
            <a:normAutofit/>
          </a:bodyPr>
          <a:lstStyle/>
          <a:p>
            <a:pPr marL="0" indent="0" algn="just" rtl="1">
              <a:buNone/>
            </a:pPr>
            <a:r>
              <a:rPr lang="fa-IR" sz="2400" dirty="0" smtClean="0">
                <a:cs typeface="0 Zar" panose="00000400000000000000" pitchFamily="2" charset="-78"/>
              </a:rPr>
              <a:t>این بخش در منوی </a:t>
            </a:r>
            <a:r>
              <a:rPr lang="en-US" sz="2400" dirty="0" smtClean="0">
                <a:cs typeface="0 Zar" panose="00000400000000000000" pitchFamily="2" charset="-78"/>
              </a:rPr>
              <a:t>INSERT </a:t>
            </a:r>
            <a:r>
              <a:rPr lang="fa-IR" sz="2400" dirty="0" smtClean="0">
                <a:cs typeface="0 Zar" panose="00000400000000000000" pitchFamily="2" charset="-78"/>
              </a:rPr>
              <a:t> وجود داشته و برای رسم نمودار کاربرد دارد.</a:t>
            </a:r>
          </a:p>
          <a:p>
            <a:pPr marL="0" indent="0" algn="just" rtl="1">
              <a:buNone/>
            </a:pPr>
            <a:r>
              <a:rPr lang="fa-IR" sz="2400" dirty="0" smtClean="0">
                <a:cs typeface="0 Zar" panose="00000400000000000000" pitchFamily="2" charset="-78"/>
              </a:rPr>
              <a:t>مثال1. فرض کنید اطلاعات زیر در مورد سودخالص یک شرکت در چند سال متوالی در اختیار داریم. مطلوبست رسم نمودار جهت نمایش روند سوددهی سازمان.</a:t>
            </a:r>
          </a:p>
          <a:p>
            <a:pPr marL="0" indent="0" algn="just" rtl="1">
              <a:buNone/>
            </a:pPr>
            <a:endParaRPr lang="fa-IR" sz="2400" dirty="0" smtClean="0">
              <a:solidFill>
                <a:schemeClr val="accent1">
                  <a:lumMod val="75000"/>
                </a:schemeClr>
              </a:solidFill>
              <a:cs typeface="0 Zar" panose="00000400000000000000" pitchFamily="2" charset="-78"/>
            </a:endParaRPr>
          </a:p>
          <a:p>
            <a:pPr marL="0" indent="0" algn="just" rtl="1">
              <a:buNone/>
            </a:pPr>
            <a:endParaRPr lang="fa-IR" sz="2400" dirty="0">
              <a:solidFill>
                <a:schemeClr val="accent1">
                  <a:lumMod val="75000"/>
                </a:schemeClr>
              </a:solidFill>
              <a:cs typeface="0 Zar" panose="00000400000000000000" pitchFamily="2" charset="-78"/>
            </a:endParaRPr>
          </a:p>
          <a:p>
            <a:pPr marL="0" indent="0" algn="just" rtl="1">
              <a:buNone/>
            </a:pPr>
            <a:endParaRPr lang="fa-IR" sz="2400" dirty="0" smtClean="0">
              <a:solidFill>
                <a:schemeClr val="accent1">
                  <a:lumMod val="75000"/>
                </a:schemeClr>
              </a:solidFill>
              <a:cs typeface="0 Zar" panose="00000400000000000000" pitchFamily="2" charset="-78"/>
            </a:endParaRPr>
          </a:p>
          <a:p>
            <a:pPr marL="0" indent="0" algn="just" rtl="1">
              <a:buNone/>
            </a:pPr>
            <a:endParaRPr lang="fa-IR" sz="2400" dirty="0">
              <a:solidFill>
                <a:schemeClr val="accent1">
                  <a:lumMod val="75000"/>
                </a:schemeClr>
              </a:solidFill>
              <a:cs typeface="0 Zar" panose="00000400000000000000" pitchFamily="2" charset="-78"/>
            </a:endParaRPr>
          </a:p>
          <a:p>
            <a:pPr marL="0" indent="0" algn="just" rtl="1">
              <a:buNone/>
            </a:pPr>
            <a:endParaRPr lang="fa-IR" sz="2400" dirty="0" smtClean="0">
              <a:solidFill>
                <a:schemeClr val="accent1">
                  <a:lumMod val="75000"/>
                </a:schemeClr>
              </a:solidFill>
              <a:cs typeface="0 Zar" panose="000004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1458886026"/>
              </p:ext>
            </p:extLst>
          </p:nvPr>
        </p:nvGraphicFramePr>
        <p:xfrm>
          <a:off x="3131840" y="3212976"/>
          <a:ext cx="2520281" cy="2554605"/>
        </p:xfrm>
        <a:graphic>
          <a:graphicData uri="http://schemas.openxmlformats.org/drawingml/2006/table">
            <a:tbl>
              <a:tblPr>
                <a:tableStyleId>{284E427A-3D55-4303-BF80-6455036E1DE7}</a:tableStyleId>
              </a:tblPr>
              <a:tblGrid>
                <a:gridCol w="1288144"/>
                <a:gridCol w="1232137"/>
              </a:tblGrid>
              <a:tr h="190500">
                <a:tc>
                  <a:txBody>
                    <a:bodyPr/>
                    <a:lstStyle/>
                    <a:p>
                      <a:pPr algn="ctr" rtl="1" fontAlgn="b"/>
                      <a:r>
                        <a:rPr lang="fa-IR" sz="1800" u="none" strike="noStrike" dirty="0">
                          <a:effectLst/>
                        </a:rPr>
                        <a:t>سال</a:t>
                      </a:r>
                      <a:endParaRPr lang="fa-IR"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1" fontAlgn="b"/>
                      <a:r>
                        <a:rPr lang="fa-IR" sz="1800" u="none" strike="noStrike" dirty="0">
                          <a:effectLst/>
                        </a:rPr>
                        <a:t>سود خالص</a:t>
                      </a:r>
                      <a:endParaRPr lang="fa-IR" sz="18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1800" u="none" strike="noStrike">
                          <a:effectLst/>
                        </a:rPr>
                        <a:t>90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1500000</a:t>
                      </a:r>
                      <a:endParaRPr lang="en-US" sz="18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1800" u="none" strike="noStrike">
                          <a:effectLst/>
                        </a:rPr>
                        <a:t>91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1400000</a:t>
                      </a:r>
                      <a:endParaRPr lang="en-US" sz="18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1800" u="none" strike="noStrike" dirty="0">
                          <a:effectLst/>
                        </a:rPr>
                        <a:t>92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1750000</a:t>
                      </a:r>
                      <a:endParaRPr lang="en-US" sz="18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1800" u="none" strike="noStrike">
                          <a:effectLst/>
                        </a:rPr>
                        <a:t>93</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1800000</a:t>
                      </a:r>
                      <a:endParaRPr lang="en-US" sz="18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1800" u="none" strike="noStrike">
                          <a:effectLst/>
                        </a:rPr>
                        <a:t>94</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2000000</a:t>
                      </a:r>
                      <a:endParaRPr lang="en-US" sz="18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1800" u="none" strike="noStrike">
                          <a:effectLst/>
                        </a:rPr>
                        <a:t>95</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1400000</a:t>
                      </a:r>
                      <a:endParaRPr lang="en-US" sz="18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1800" u="none" strike="noStrike">
                          <a:effectLst/>
                        </a:rPr>
                        <a:t>96</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1900000</a:t>
                      </a:r>
                      <a:endParaRPr lang="en-US" sz="18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ctr" fontAlgn="b"/>
                      <a:r>
                        <a:rPr lang="en-US" sz="1800" u="none" strike="noStrike">
                          <a:effectLst/>
                        </a:rPr>
                        <a:t>97</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2005000</a:t>
                      </a:r>
                      <a:endParaRPr lang="en-US" sz="18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3528" y="188641"/>
            <a:ext cx="8363272" cy="6408711"/>
          </a:xfrm>
        </p:spPr>
        <p:txBody>
          <a:bodyPr>
            <a:normAutofit/>
          </a:bodyPr>
          <a:lstStyle/>
          <a:p>
            <a:pPr marL="0" lvl="0" indent="0" algn="just" rtl="1">
              <a:buNone/>
            </a:pPr>
            <a:r>
              <a:rPr lang="fa-IR" sz="2400" dirty="0">
                <a:solidFill>
                  <a:srgbClr val="4F81BD">
                    <a:lumMod val="75000"/>
                  </a:srgbClr>
                </a:solidFill>
                <a:cs typeface="0 Zar" panose="00000400000000000000" pitchFamily="2" charset="-78"/>
              </a:rPr>
              <a:t>حل :</a:t>
            </a:r>
          </a:p>
          <a:p>
            <a:pPr marL="0" lvl="0" indent="0" algn="just" rtl="1">
              <a:buNone/>
            </a:pPr>
            <a:r>
              <a:rPr lang="fa-IR" sz="2400" dirty="0">
                <a:solidFill>
                  <a:srgbClr val="4F81BD">
                    <a:lumMod val="75000"/>
                  </a:srgbClr>
                </a:solidFill>
                <a:cs typeface="0 Zar" panose="00000400000000000000" pitchFamily="2" charset="-78"/>
              </a:rPr>
              <a:t>ابتدا کل جدول را با ماوس انتخاب می کنیم و از منوی </a:t>
            </a:r>
            <a:r>
              <a:rPr lang="fa-IR" sz="2400" dirty="0" smtClean="0">
                <a:solidFill>
                  <a:srgbClr val="4F81BD">
                    <a:lumMod val="75000"/>
                  </a:srgbClr>
                </a:solidFill>
                <a:cs typeface="0 Zar" panose="00000400000000000000" pitchFamily="2" charset="-78"/>
              </a:rPr>
              <a:t>مربوطه در </a:t>
            </a:r>
            <a:r>
              <a:rPr lang="fa-IR" sz="2400" dirty="0">
                <a:solidFill>
                  <a:srgbClr val="4F81BD">
                    <a:lumMod val="75000"/>
                  </a:srgbClr>
                </a:solidFill>
                <a:cs typeface="0 Zar" panose="00000400000000000000" pitchFamily="2" charset="-78"/>
              </a:rPr>
              <a:t>بخش </a:t>
            </a:r>
            <a:r>
              <a:rPr lang="en-US" sz="2400" dirty="0">
                <a:solidFill>
                  <a:srgbClr val="4F81BD">
                    <a:lumMod val="75000"/>
                  </a:srgbClr>
                </a:solidFill>
                <a:cs typeface="0 Zar" panose="00000400000000000000" pitchFamily="2" charset="-78"/>
              </a:rPr>
              <a:t>CHARTS</a:t>
            </a:r>
            <a:r>
              <a:rPr lang="fa-IR" sz="2400" dirty="0">
                <a:solidFill>
                  <a:srgbClr val="4F81BD">
                    <a:lumMod val="75000"/>
                  </a:srgbClr>
                </a:solidFill>
                <a:cs typeface="0 Zar" panose="00000400000000000000" pitchFamily="2" charset="-78"/>
              </a:rPr>
              <a:t> انواع و اقسام نمودارها برای انتخاب وجود </a:t>
            </a:r>
            <a:r>
              <a:rPr lang="fa-IR" sz="2400" dirty="0" smtClean="0">
                <a:solidFill>
                  <a:srgbClr val="4F81BD">
                    <a:lumMod val="75000"/>
                  </a:srgbClr>
                </a:solidFill>
                <a:cs typeface="0 Zar" panose="00000400000000000000" pitchFamily="2" charset="-78"/>
              </a:rPr>
              <a:t>دارد</a:t>
            </a:r>
            <a:r>
              <a:rPr lang="fa-IR" sz="2400" dirty="0">
                <a:solidFill>
                  <a:srgbClr val="4F81BD">
                    <a:lumMod val="75000"/>
                  </a:srgbClr>
                </a:solidFill>
                <a:cs typeface="0 Zar" panose="00000400000000000000" pitchFamily="2" charset="-78"/>
              </a:rPr>
              <a:t>.</a:t>
            </a:r>
          </a:p>
          <a:p>
            <a:pPr marL="0" lvl="0" indent="0" algn="just" rtl="1">
              <a:buNone/>
            </a:pPr>
            <a:r>
              <a:rPr lang="fa-IR" sz="2400" dirty="0">
                <a:solidFill>
                  <a:srgbClr val="4F81BD">
                    <a:lumMod val="75000"/>
                  </a:srgbClr>
                </a:solidFill>
                <a:cs typeface="0 Zar" panose="00000400000000000000" pitchFamily="2" charset="-78"/>
              </a:rPr>
              <a:t>اگر روی گزینه </a:t>
            </a:r>
            <a:r>
              <a:rPr lang="en-US" sz="2400" dirty="0">
                <a:solidFill>
                  <a:srgbClr val="4F81BD">
                    <a:lumMod val="75000"/>
                  </a:srgbClr>
                </a:solidFill>
                <a:cs typeface="0 Zar" panose="00000400000000000000" pitchFamily="2" charset="-78"/>
              </a:rPr>
              <a:t>Recommended charts</a:t>
            </a:r>
            <a:r>
              <a:rPr lang="fa-IR" sz="2400" dirty="0">
                <a:solidFill>
                  <a:srgbClr val="4F81BD">
                    <a:lumMod val="75000"/>
                  </a:srgbClr>
                </a:solidFill>
                <a:cs typeface="0 Zar" panose="00000400000000000000" pitchFamily="2" charset="-78"/>
              </a:rPr>
              <a:t> کلیک </a:t>
            </a:r>
            <a:r>
              <a:rPr lang="fa-IR" sz="2400" dirty="0" smtClean="0">
                <a:solidFill>
                  <a:srgbClr val="4F81BD">
                    <a:lumMod val="75000"/>
                  </a:srgbClr>
                </a:solidFill>
                <a:cs typeface="0 Zar" panose="00000400000000000000" pitchFamily="2" charset="-78"/>
              </a:rPr>
              <a:t>کنید لیستی </a:t>
            </a:r>
            <a:r>
              <a:rPr lang="fa-IR" sz="2400" dirty="0">
                <a:solidFill>
                  <a:srgbClr val="4F81BD">
                    <a:lumMod val="75000"/>
                  </a:srgbClr>
                </a:solidFill>
                <a:cs typeface="0 Zar" panose="00000400000000000000" pitchFamily="2" charset="-78"/>
              </a:rPr>
              <a:t>از نمودارهای مناسب برای داده های شما نمایش می دهد.</a:t>
            </a:r>
          </a:p>
          <a:p>
            <a:pPr marL="0" lvl="0" indent="0" algn="just" rtl="1">
              <a:buNone/>
            </a:pPr>
            <a:r>
              <a:rPr lang="fa-IR" sz="2400" dirty="0">
                <a:solidFill>
                  <a:srgbClr val="4F81BD">
                    <a:lumMod val="75000"/>
                  </a:srgbClr>
                </a:solidFill>
                <a:cs typeface="0 Zar" panose="00000400000000000000" pitchFamily="2" charset="-78"/>
              </a:rPr>
              <a:t>یک نمودار مناسب را انتخاب کرده (بهتر است نمودار خطی را انتخاب نماییم چون می خواهیم روند تغییرات سود سازمان را مشاهده نماییم) و </a:t>
            </a:r>
            <a:r>
              <a:rPr lang="en-US" sz="2400" dirty="0">
                <a:solidFill>
                  <a:srgbClr val="4F81BD">
                    <a:lumMod val="75000"/>
                  </a:srgbClr>
                </a:solidFill>
                <a:cs typeface="0 Zar" panose="00000400000000000000" pitchFamily="2" charset="-78"/>
              </a:rPr>
              <a:t>ok </a:t>
            </a:r>
            <a:r>
              <a:rPr lang="fa-IR" sz="2400" dirty="0">
                <a:solidFill>
                  <a:srgbClr val="4F81BD">
                    <a:lumMod val="75000"/>
                  </a:srgbClr>
                </a:solidFill>
                <a:cs typeface="0 Zar" panose="00000400000000000000" pitchFamily="2" charset="-78"/>
              </a:rPr>
              <a:t>  را می زنیم. </a:t>
            </a:r>
            <a:endParaRPr lang="fa-IR" sz="2400" dirty="0" smtClean="0">
              <a:solidFill>
                <a:srgbClr val="4F81BD">
                  <a:lumMod val="75000"/>
                </a:srgbClr>
              </a:solidFill>
              <a:cs typeface="0 Zar" panose="00000400000000000000" pitchFamily="2" charset="-78"/>
            </a:endParaRPr>
          </a:p>
          <a:p>
            <a:pPr marL="0" lvl="0" indent="0" algn="just" rtl="1">
              <a:buNone/>
            </a:pPr>
            <a:r>
              <a:rPr lang="fa-IR" sz="2400" dirty="0" smtClean="0">
                <a:solidFill>
                  <a:srgbClr val="4F81BD">
                    <a:lumMod val="75000"/>
                  </a:srgbClr>
                </a:solidFill>
                <a:cs typeface="0 Zar" panose="00000400000000000000" pitchFamily="2" charset="-78"/>
              </a:rPr>
              <a:t>با </a:t>
            </a:r>
            <a:r>
              <a:rPr lang="fa-IR" sz="2400" dirty="0">
                <a:solidFill>
                  <a:srgbClr val="4F81BD">
                    <a:lumMod val="75000"/>
                  </a:srgbClr>
                </a:solidFill>
                <a:cs typeface="0 Zar" panose="00000400000000000000" pitchFamily="2" charset="-78"/>
              </a:rPr>
              <a:t>انجام این کار خواهید دید که شماره های سطر افقی به جای نمایش سال مالی  عدد  1تا8 را نمایش می دهد. برای اصلاح این شماره ها به ترتیب زیر عمل می نماییم:</a:t>
            </a:r>
          </a:p>
          <a:p>
            <a:pPr marL="457200" lvl="0" indent="-457200" algn="just" rtl="1">
              <a:buFont typeface="Arial" pitchFamily="34" charset="0"/>
              <a:buAutoNum type="arabicPeriod"/>
            </a:pPr>
            <a:r>
              <a:rPr lang="fa-IR" sz="2400" dirty="0">
                <a:solidFill>
                  <a:srgbClr val="4F81BD">
                    <a:lumMod val="75000"/>
                  </a:srgbClr>
                </a:solidFill>
                <a:cs typeface="0 Zar" panose="00000400000000000000" pitchFamily="2" charset="-78"/>
              </a:rPr>
              <a:t>روی نمودار راست کلیک کرده و از لیست بازشده گزینه </a:t>
            </a:r>
            <a:r>
              <a:rPr lang="en-US" sz="2400" dirty="0">
                <a:solidFill>
                  <a:srgbClr val="4F81BD">
                    <a:lumMod val="75000"/>
                  </a:srgbClr>
                </a:solidFill>
                <a:cs typeface="0 Zar" panose="00000400000000000000" pitchFamily="2" charset="-78"/>
              </a:rPr>
              <a:t>SELECT DATA</a:t>
            </a:r>
            <a:r>
              <a:rPr lang="fa-IR" sz="2400" dirty="0">
                <a:solidFill>
                  <a:srgbClr val="4F81BD">
                    <a:lumMod val="75000"/>
                  </a:srgbClr>
                </a:solidFill>
                <a:cs typeface="0 Zar" panose="00000400000000000000" pitchFamily="2" charset="-78"/>
              </a:rPr>
              <a:t> را انتخاب می کنیم.</a:t>
            </a:r>
          </a:p>
          <a:p>
            <a:pPr marL="457200" lvl="0" indent="-457200" algn="just" rtl="1">
              <a:buFont typeface="Arial" pitchFamily="34" charset="0"/>
              <a:buAutoNum type="arabicPeriod"/>
            </a:pPr>
            <a:r>
              <a:rPr lang="fa-IR" sz="2400" dirty="0">
                <a:solidFill>
                  <a:srgbClr val="4F81BD">
                    <a:lumMod val="75000"/>
                  </a:srgbClr>
                </a:solidFill>
                <a:cs typeface="0 Zar" panose="00000400000000000000" pitchFamily="2" charset="-78"/>
              </a:rPr>
              <a:t>کادر گزینه مربوطه باز می شود،  دو کادر در تصویر فوق مشاهده می شود با کلیک بر روی گزینه </a:t>
            </a:r>
            <a:r>
              <a:rPr lang="en-US" sz="2400" dirty="0">
                <a:solidFill>
                  <a:srgbClr val="4F81BD">
                    <a:lumMod val="75000"/>
                  </a:srgbClr>
                </a:solidFill>
                <a:cs typeface="0 Zar" panose="00000400000000000000" pitchFamily="2" charset="-78"/>
              </a:rPr>
              <a:t>EDIT </a:t>
            </a:r>
            <a:r>
              <a:rPr lang="fa-IR" sz="2400" dirty="0">
                <a:solidFill>
                  <a:srgbClr val="4F81BD">
                    <a:lumMod val="75000"/>
                  </a:srgbClr>
                </a:solidFill>
                <a:cs typeface="0 Zar" panose="00000400000000000000" pitchFamily="2" charset="-78"/>
              </a:rPr>
              <a:t> در کادر سمت راست، کادری جدید باز می شود که از شما می خواهد نام جدید نقطه های محور افقی را انتخاب کنید. در این کادر شما محدوده ی سال 90 تا 97 را با ماوس انتخاب کرده و روی گزینه</a:t>
            </a:r>
            <a:r>
              <a:rPr lang="en-US" sz="2400" dirty="0">
                <a:solidFill>
                  <a:srgbClr val="4F81BD">
                    <a:lumMod val="75000"/>
                  </a:srgbClr>
                </a:solidFill>
                <a:cs typeface="0 Zar" panose="00000400000000000000" pitchFamily="2" charset="-78"/>
              </a:rPr>
              <a:t> OK</a:t>
            </a:r>
            <a:r>
              <a:rPr lang="fa-IR" sz="2400" dirty="0">
                <a:solidFill>
                  <a:srgbClr val="4F81BD">
                    <a:lumMod val="75000"/>
                  </a:srgbClr>
                </a:solidFill>
                <a:cs typeface="0 Zar" panose="00000400000000000000" pitchFamily="2" charset="-78"/>
              </a:rPr>
              <a:t> کلیک می کنیم. بدین ترتیب نمودار اصلاح شده را مشاهده می نماییم.</a:t>
            </a:r>
            <a:endParaRPr lang="en-US" sz="2400" dirty="0">
              <a:solidFill>
                <a:srgbClr val="4F81BD">
                  <a:lumMod val="75000"/>
                </a:srgbClr>
              </a:solidFill>
              <a:cs typeface="0 Zar" panose="00000400000000000000" pitchFamily="2" charset="-78"/>
            </a:endParaRPr>
          </a:p>
          <a:p>
            <a:pPr marL="457200" lvl="0" indent="-457200" algn="just" rtl="1">
              <a:buFont typeface="Arial" pitchFamily="34" charset="0"/>
              <a:buAutoNum type="arabicPeriod"/>
            </a:pPr>
            <a:endParaRPr lang="fa-IR" sz="2400" dirty="0">
              <a:solidFill>
                <a:srgbClr val="4F81BD">
                  <a:lumMod val="75000"/>
                </a:srgbClr>
              </a:solidFill>
              <a:cs typeface="0 Zar" panose="00000400000000000000" pitchFamily="2" charset="-78"/>
            </a:endParaRPr>
          </a:p>
          <a:p>
            <a:pPr marL="0" lvl="0" indent="0" algn="just" rtl="1">
              <a:buNone/>
            </a:pPr>
            <a:endParaRPr lang="fa-IR" sz="2400" dirty="0" smtClean="0">
              <a:solidFill>
                <a:srgbClr val="4F81BD">
                  <a:lumMod val="75000"/>
                </a:srgbClr>
              </a:solidFill>
              <a:cs typeface="0 Zar" panose="00000400000000000000" pitchFamily="2" charset="-78"/>
            </a:endParaRPr>
          </a:p>
          <a:p>
            <a:pPr marL="0" lvl="0" indent="0" algn="just" rtl="1">
              <a:buNone/>
            </a:pPr>
            <a:endParaRPr lang="fa-IR" sz="2400" dirty="0">
              <a:solidFill>
                <a:srgbClr val="FF0000"/>
              </a:solidFill>
              <a:cs typeface="0 Zar" panose="00000400000000000000" pitchFamily="2" charset="-78"/>
            </a:endParaRPr>
          </a:p>
          <a:p>
            <a:pPr marL="0" lvl="0" indent="0" algn="just" rtl="1">
              <a:buNone/>
            </a:pPr>
            <a:endParaRPr lang="fa-IR" sz="2400" dirty="0">
              <a:solidFill>
                <a:prstClr val="black"/>
              </a:solidFill>
              <a:cs typeface="0 Zar" panose="00000400000000000000" pitchFamily="2" charset="-78"/>
            </a:endParaRPr>
          </a:p>
          <a:p>
            <a:pPr marL="0" indent="0" algn="just" rtl="1">
              <a:buNone/>
            </a:pPr>
            <a:endParaRPr lang="fa-IR" sz="2800" dirty="0" smtClean="0">
              <a:solidFill>
                <a:schemeClr val="accent1">
                  <a:lumMod val="75000"/>
                </a:schemeClr>
              </a:solidFill>
              <a:cs typeface="0 Zar" panose="00000400000000000000" pitchFamily="2" charset="-78"/>
            </a:endParaRPr>
          </a:p>
        </p:txBody>
      </p:sp>
    </p:spTree>
    <p:extLst>
      <p:ext uri="{BB962C8B-B14F-4D97-AF65-F5344CB8AC3E}">
        <p14:creationId xmlns:p14="http://schemas.microsoft.com/office/powerpoint/2010/main" val="4216014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3528" y="188640"/>
            <a:ext cx="8363272" cy="6480719"/>
          </a:xfrm>
        </p:spPr>
        <p:txBody>
          <a:bodyPr>
            <a:normAutofit fontScale="92500"/>
          </a:bodyPr>
          <a:lstStyle/>
          <a:p>
            <a:pPr marL="0" indent="0" algn="just" rtl="1">
              <a:buNone/>
            </a:pPr>
            <a:r>
              <a:rPr lang="fa-IR" sz="2400" dirty="0" smtClean="0">
                <a:cs typeface="0 Zar" panose="00000400000000000000" pitchFamily="2" charset="-78"/>
              </a:rPr>
              <a:t>مثال 2</a:t>
            </a:r>
            <a:r>
              <a:rPr lang="en-US" sz="2400" dirty="0" smtClean="0">
                <a:cs typeface="0 Zar" panose="00000400000000000000" pitchFamily="2" charset="-78"/>
              </a:rPr>
              <a:t>.</a:t>
            </a:r>
            <a:r>
              <a:rPr lang="fa-IR" sz="2400" dirty="0" smtClean="0">
                <a:cs typeface="0 Zar" panose="00000400000000000000" pitchFamily="2" charset="-78"/>
              </a:rPr>
              <a:t>اطلاعات زیر از واحد صنعتی کاشی ایران در دست می باشد . مطلوبست محاسبه نقطه سر به سر با استفاده از رسم نمودار.</a:t>
            </a:r>
            <a:r>
              <a:rPr lang="en-US" sz="2400" dirty="0" smtClean="0">
                <a:cs typeface="0 Zar" panose="00000400000000000000" pitchFamily="2" charset="-78"/>
              </a:rPr>
              <a:t> </a:t>
            </a:r>
            <a:r>
              <a:rPr lang="fa-IR" sz="2400" dirty="0" smtClean="0">
                <a:cs typeface="0 Zar" panose="00000400000000000000" pitchFamily="2" charset="-78"/>
              </a:rPr>
              <a:t>تعداد فروش از 1000 تا 7000 واحد می باشد.</a:t>
            </a:r>
            <a:endParaRPr lang="en-US" sz="2400" dirty="0" smtClean="0">
              <a:cs typeface="0 Zar" panose="00000400000000000000" pitchFamily="2" charset="-78"/>
            </a:endParaRPr>
          </a:p>
          <a:p>
            <a:pPr marL="0" indent="0" algn="just" rtl="1">
              <a:buNone/>
            </a:pPr>
            <a:endParaRPr lang="fa-IR" sz="2400" dirty="0" smtClean="0">
              <a:cs typeface="0 Zar" panose="00000400000000000000" pitchFamily="2" charset="-78"/>
            </a:endParaRPr>
          </a:p>
          <a:p>
            <a:pPr marL="457200" indent="-457200" algn="just" rtl="1">
              <a:buAutoNum type="arabicPeriod"/>
            </a:pPr>
            <a:endParaRPr lang="fa-IR" sz="2400" dirty="0" smtClean="0">
              <a:solidFill>
                <a:schemeClr val="accent1">
                  <a:lumMod val="75000"/>
                </a:schemeClr>
              </a:solidFill>
              <a:cs typeface="0 Zar" panose="00000400000000000000" pitchFamily="2" charset="-78"/>
            </a:endParaRPr>
          </a:p>
          <a:p>
            <a:pPr marL="0" indent="0" algn="just" rtl="1">
              <a:buNone/>
            </a:pPr>
            <a:endParaRPr lang="fa-IR" sz="2400" dirty="0">
              <a:solidFill>
                <a:schemeClr val="accent1">
                  <a:lumMod val="75000"/>
                </a:schemeClr>
              </a:solidFill>
              <a:cs typeface="0 Zar" panose="00000400000000000000" pitchFamily="2" charset="-78"/>
            </a:endParaRPr>
          </a:p>
          <a:p>
            <a:pPr marL="0" indent="0" algn="just" rtl="1">
              <a:buNone/>
            </a:pPr>
            <a:endParaRPr lang="fa-IR" sz="2400" dirty="0" smtClean="0">
              <a:solidFill>
                <a:schemeClr val="accent1">
                  <a:lumMod val="75000"/>
                </a:schemeClr>
              </a:solidFill>
              <a:cs typeface="0 Zar" panose="00000400000000000000" pitchFamily="2" charset="-78"/>
            </a:endParaRPr>
          </a:p>
          <a:p>
            <a:pPr marL="0" indent="0" algn="just" rtl="1">
              <a:buNone/>
            </a:pPr>
            <a:endParaRPr lang="fa-IR" sz="2400" dirty="0">
              <a:solidFill>
                <a:schemeClr val="accent1">
                  <a:lumMod val="75000"/>
                </a:schemeClr>
              </a:solidFill>
              <a:cs typeface="0 Zar" panose="00000400000000000000" pitchFamily="2" charset="-78"/>
            </a:endParaRPr>
          </a:p>
          <a:p>
            <a:pPr marL="0" lvl="0" indent="0" algn="just" rtl="1">
              <a:buNone/>
            </a:pPr>
            <a:r>
              <a:rPr lang="fa-IR" sz="2400" dirty="0">
                <a:solidFill>
                  <a:srgbClr val="4F81BD">
                    <a:lumMod val="75000"/>
                  </a:srgbClr>
                </a:solidFill>
                <a:cs typeface="0 Zar" panose="00000400000000000000" pitchFamily="2" charset="-78"/>
              </a:rPr>
              <a:t>حل:</a:t>
            </a:r>
          </a:p>
          <a:p>
            <a:pPr marL="0" lvl="0" indent="0" algn="just" rtl="1">
              <a:buNone/>
            </a:pPr>
            <a:r>
              <a:rPr lang="fa-IR" sz="2400" dirty="0">
                <a:solidFill>
                  <a:srgbClr val="4F81BD">
                    <a:lumMod val="75000"/>
                  </a:srgbClr>
                </a:solidFill>
                <a:cs typeface="0 Zar" panose="00000400000000000000" pitchFamily="2" charset="-78"/>
              </a:rPr>
              <a:t>برای به دست آوردن نقطه سر به سر باید ابتدا جدولی را به شکل زیر رسم کنیم. ابتدا باید درآمد و هزینه فروش را محاسبه نماییم.</a:t>
            </a:r>
          </a:p>
          <a:p>
            <a:pPr marL="0" lvl="0" indent="0" algn="just" rtl="1">
              <a:buNone/>
            </a:pPr>
            <a:r>
              <a:rPr lang="fa-IR" sz="2400" dirty="0">
                <a:solidFill>
                  <a:srgbClr val="4F81BD">
                    <a:lumMod val="75000"/>
                  </a:srgbClr>
                </a:solidFill>
                <a:cs typeface="0 Zar" panose="00000400000000000000" pitchFamily="2" charset="-78"/>
              </a:rPr>
              <a:t>فروش برابر است با : تعداد فروش * مبلغ فروش هر واحد </a:t>
            </a:r>
          </a:p>
          <a:p>
            <a:pPr marL="0" lvl="0" indent="0" algn="just" rtl="1">
              <a:buNone/>
            </a:pPr>
            <a:r>
              <a:rPr lang="fa-IR" sz="2400" dirty="0">
                <a:solidFill>
                  <a:srgbClr val="4F81BD">
                    <a:lumMod val="75000"/>
                  </a:srgbClr>
                </a:solidFill>
                <a:cs typeface="0 Zar" panose="00000400000000000000" pitchFamily="2" charset="-78"/>
              </a:rPr>
              <a:t>هزینه فروش برابر است با : (هزینه متغیر هر واحد* تعداد فروش)+ هزینه ثابت</a:t>
            </a:r>
          </a:p>
          <a:p>
            <a:pPr marL="0" lvl="0" indent="0" algn="just" rtl="1">
              <a:buNone/>
            </a:pPr>
            <a:r>
              <a:rPr lang="fa-IR" sz="2400" dirty="0">
                <a:solidFill>
                  <a:srgbClr val="4F81BD">
                    <a:lumMod val="75000"/>
                  </a:srgbClr>
                </a:solidFill>
                <a:cs typeface="0 Zar" panose="00000400000000000000" pitchFamily="2" charset="-78"/>
              </a:rPr>
              <a:t>ازآنجا که قصد بسط فرمول را به سایر سلول ها داریم لذا در سلول محاسبه درآمد سلول مبلغ فروش و در سلول محاسبه هزینه باید سلول هزینه ثابت و هزینه متغیر هر واحد را با یکبار </a:t>
            </a:r>
            <a:r>
              <a:rPr lang="en-US" sz="2400" dirty="0">
                <a:solidFill>
                  <a:srgbClr val="4F81BD">
                    <a:lumMod val="75000"/>
                  </a:srgbClr>
                </a:solidFill>
                <a:cs typeface="0 Zar" panose="00000400000000000000" pitchFamily="2" charset="-78"/>
              </a:rPr>
              <a:t>f4</a:t>
            </a:r>
            <a:r>
              <a:rPr lang="fa-IR" sz="2400" dirty="0">
                <a:solidFill>
                  <a:srgbClr val="4F81BD">
                    <a:lumMod val="75000"/>
                  </a:srgbClr>
                </a:solidFill>
                <a:cs typeface="0 Zar" panose="00000400000000000000" pitchFamily="2" charset="-78"/>
              </a:rPr>
              <a:t> زدن ثابت نماییم. </a:t>
            </a:r>
          </a:p>
          <a:p>
            <a:pPr marL="0" lvl="0" indent="0" algn="just" rtl="1">
              <a:buNone/>
            </a:pPr>
            <a:r>
              <a:rPr lang="fa-IR" sz="2400" dirty="0">
                <a:solidFill>
                  <a:srgbClr val="4F81BD">
                    <a:lumMod val="75000"/>
                  </a:srgbClr>
                </a:solidFill>
                <a:cs typeface="0 Zar" panose="00000400000000000000" pitchFamily="2" charset="-78"/>
              </a:rPr>
              <a:t>پس از انجام محاسبات سلول درآمد و هزینه را به طور کامل با ماوس انتخاب می کنیم و به رسم نمودار اقدام می نماییم.</a:t>
            </a:r>
          </a:p>
          <a:p>
            <a:pPr marL="0" indent="0" algn="just" rtl="1">
              <a:buNone/>
            </a:pPr>
            <a:endParaRPr lang="fa-IR" sz="2400" dirty="0">
              <a:solidFill>
                <a:schemeClr val="accent1">
                  <a:lumMod val="75000"/>
                </a:schemeClr>
              </a:solidFill>
              <a:cs typeface="0 Zar" panose="00000400000000000000"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3868555877"/>
              </p:ext>
            </p:extLst>
          </p:nvPr>
        </p:nvGraphicFramePr>
        <p:xfrm>
          <a:off x="2843808" y="1196752"/>
          <a:ext cx="3816424" cy="1440159"/>
        </p:xfrm>
        <a:graphic>
          <a:graphicData uri="http://schemas.openxmlformats.org/drawingml/2006/table">
            <a:tbl>
              <a:tblPr>
                <a:tableStyleId>{284E427A-3D55-4303-BF80-6455036E1DE7}</a:tableStyleId>
              </a:tblPr>
              <a:tblGrid>
                <a:gridCol w="1299207"/>
                <a:gridCol w="2517217"/>
              </a:tblGrid>
              <a:tr h="480053">
                <a:tc>
                  <a:txBody>
                    <a:bodyPr/>
                    <a:lstStyle/>
                    <a:p>
                      <a:pPr algn="ctr" fontAlgn="b"/>
                      <a:r>
                        <a:rPr lang="en-US" sz="2000" u="none" strike="noStrike" dirty="0">
                          <a:effectLst/>
                          <a:cs typeface="0 Baran" panose="00000400000000000000" pitchFamily="2" charset="-78"/>
                        </a:rPr>
                        <a:t>60000000</a:t>
                      </a:r>
                      <a:endParaRPr lang="en-US" sz="2000" b="0" i="0" u="none" strike="noStrike" dirty="0">
                        <a:solidFill>
                          <a:srgbClr val="000000"/>
                        </a:solidFill>
                        <a:effectLst/>
                        <a:latin typeface="Calibri" panose="020F0502020204030204" pitchFamily="34" charset="0"/>
                        <a:cs typeface="0 Baran" panose="00000400000000000000" pitchFamily="2" charset="-78"/>
                      </a:endParaRPr>
                    </a:p>
                  </a:txBody>
                  <a:tcPr marL="9525" marR="9525" marT="9525" marB="0" anchor="b"/>
                </a:tc>
                <a:tc>
                  <a:txBody>
                    <a:bodyPr/>
                    <a:lstStyle/>
                    <a:p>
                      <a:pPr algn="ctr" rtl="1" fontAlgn="b"/>
                      <a:r>
                        <a:rPr lang="fa-IR" sz="2000" u="none" strike="noStrike" dirty="0">
                          <a:effectLst/>
                          <a:cs typeface="0 Baran" panose="00000400000000000000" pitchFamily="2" charset="-78"/>
                        </a:rPr>
                        <a:t>هزینه ثابت </a:t>
                      </a:r>
                      <a:endParaRPr lang="fa-IR" sz="2000" b="0" i="0" u="none" strike="noStrike" dirty="0">
                        <a:solidFill>
                          <a:srgbClr val="000000"/>
                        </a:solidFill>
                        <a:effectLst/>
                        <a:latin typeface="Calibri" panose="020F0502020204030204" pitchFamily="34" charset="0"/>
                        <a:cs typeface="0 Baran" panose="00000400000000000000" pitchFamily="2" charset="-78"/>
                      </a:endParaRPr>
                    </a:p>
                  </a:txBody>
                  <a:tcPr marL="9525" marR="9525" marT="9525" marB="0" anchor="b"/>
                </a:tc>
              </a:tr>
              <a:tr h="480053">
                <a:tc>
                  <a:txBody>
                    <a:bodyPr/>
                    <a:lstStyle/>
                    <a:p>
                      <a:pPr algn="ctr" fontAlgn="b"/>
                      <a:r>
                        <a:rPr lang="en-US" sz="2000" u="none" strike="noStrike">
                          <a:effectLst/>
                          <a:cs typeface="0 Baran" panose="00000400000000000000" pitchFamily="2" charset="-78"/>
                        </a:rPr>
                        <a:t>25000</a:t>
                      </a:r>
                      <a:endParaRPr lang="en-US" sz="2000" b="0" i="0" u="none" strike="noStrike">
                        <a:solidFill>
                          <a:srgbClr val="000000"/>
                        </a:solidFill>
                        <a:effectLst/>
                        <a:latin typeface="Calibri" panose="020F0502020204030204" pitchFamily="34" charset="0"/>
                        <a:cs typeface="0 Baran" panose="00000400000000000000" pitchFamily="2" charset="-78"/>
                      </a:endParaRPr>
                    </a:p>
                  </a:txBody>
                  <a:tcPr marL="9525" marR="9525" marT="9525" marB="0" anchor="b"/>
                </a:tc>
                <a:tc>
                  <a:txBody>
                    <a:bodyPr/>
                    <a:lstStyle/>
                    <a:p>
                      <a:pPr algn="ctr" rtl="1" fontAlgn="b"/>
                      <a:r>
                        <a:rPr lang="fa-IR" sz="2000" u="none" strike="noStrike" dirty="0">
                          <a:effectLst/>
                          <a:cs typeface="0 Baran" panose="00000400000000000000" pitchFamily="2" charset="-78"/>
                        </a:rPr>
                        <a:t>مبلغ فروش هر واحد</a:t>
                      </a:r>
                      <a:endParaRPr lang="fa-IR" sz="2000" b="0" i="0" u="none" strike="noStrike" dirty="0">
                        <a:solidFill>
                          <a:srgbClr val="000000"/>
                        </a:solidFill>
                        <a:effectLst/>
                        <a:latin typeface="Calibri" panose="020F0502020204030204" pitchFamily="34" charset="0"/>
                        <a:cs typeface="0 Baran" panose="00000400000000000000" pitchFamily="2" charset="-78"/>
                      </a:endParaRPr>
                    </a:p>
                  </a:txBody>
                  <a:tcPr marL="9525" marR="9525" marT="9525" marB="0" anchor="b"/>
                </a:tc>
              </a:tr>
              <a:tr h="480053">
                <a:tc>
                  <a:txBody>
                    <a:bodyPr/>
                    <a:lstStyle/>
                    <a:p>
                      <a:pPr algn="ctr" fontAlgn="b"/>
                      <a:r>
                        <a:rPr lang="en-US" sz="2000" u="none" strike="noStrike" dirty="0">
                          <a:effectLst/>
                          <a:cs typeface="0 Baran" panose="00000400000000000000" pitchFamily="2" charset="-78"/>
                        </a:rPr>
                        <a:t>10000</a:t>
                      </a:r>
                      <a:endParaRPr lang="en-US" sz="2000" b="0" i="0" u="none" strike="noStrike" dirty="0">
                        <a:solidFill>
                          <a:srgbClr val="000000"/>
                        </a:solidFill>
                        <a:effectLst/>
                        <a:latin typeface="Calibri" panose="020F0502020204030204" pitchFamily="34" charset="0"/>
                        <a:cs typeface="0 Baran" panose="00000400000000000000" pitchFamily="2" charset="-78"/>
                      </a:endParaRPr>
                    </a:p>
                  </a:txBody>
                  <a:tcPr marL="9525" marR="9525" marT="9525" marB="0" anchor="b"/>
                </a:tc>
                <a:tc>
                  <a:txBody>
                    <a:bodyPr/>
                    <a:lstStyle/>
                    <a:p>
                      <a:pPr algn="ctr" rtl="1" fontAlgn="b"/>
                      <a:r>
                        <a:rPr lang="fa-IR" sz="2000" u="none" strike="noStrike" dirty="0">
                          <a:effectLst/>
                          <a:cs typeface="0 Baran" panose="00000400000000000000" pitchFamily="2" charset="-78"/>
                        </a:rPr>
                        <a:t>هزینه متغیر هر واحد</a:t>
                      </a:r>
                      <a:endParaRPr lang="fa-IR" sz="2000" b="0" i="0" u="none" strike="noStrike" dirty="0">
                        <a:solidFill>
                          <a:srgbClr val="000000"/>
                        </a:solidFill>
                        <a:effectLst/>
                        <a:latin typeface="Calibri" panose="020F0502020204030204" pitchFamily="34" charset="0"/>
                        <a:cs typeface="0 Baran" panose="00000400000000000000" pitchFamily="2" charset="-78"/>
                      </a:endParaRPr>
                    </a:p>
                  </a:txBody>
                  <a:tcPr marL="9525" marR="9525" marT="9525" marB="0" anchor="b"/>
                </a:tc>
              </a:tr>
            </a:tbl>
          </a:graphicData>
        </a:graphic>
      </p:graphicFrame>
    </p:spTree>
    <p:extLst>
      <p:ext uri="{BB962C8B-B14F-4D97-AF65-F5344CB8AC3E}">
        <p14:creationId xmlns:p14="http://schemas.microsoft.com/office/powerpoint/2010/main" val="1355861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144000" cy="7317432"/>
          </a:xfrm>
        </p:spPr>
        <p:txBody>
          <a:bodyPr>
            <a:normAutofit/>
          </a:bodyPr>
          <a:lstStyle/>
          <a:p>
            <a:pPr marL="0" indent="0" algn="just" rtl="1">
              <a:buNone/>
            </a:pPr>
            <a:r>
              <a:rPr lang="fa-IR" sz="2400" dirty="0" smtClean="0">
                <a:solidFill>
                  <a:schemeClr val="accent1">
                    <a:lumMod val="75000"/>
                  </a:schemeClr>
                </a:solidFill>
                <a:cs typeface="0 Zar" panose="00000400000000000000" pitchFamily="2" charset="-78"/>
              </a:rPr>
              <a:t>تمرین بخش نمودار</a:t>
            </a:r>
          </a:p>
          <a:p>
            <a:pPr marL="0" indent="0" algn="just" rtl="1">
              <a:buNone/>
            </a:pPr>
            <a:r>
              <a:rPr lang="fa-IR" sz="2400" dirty="0" smtClean="0">
                <a:cs typeface="0 Zar" panose="00000400000000000000" pitchFamily="2" charset="-78"/>
              </a:rPr>
              <a:t>1. هزینه های یک شرکت در یک سال به صورت زیر است. مطلوبست رسم نمودار مناسب</a:t>
            </a:r>
          </a:p>
          <a:p>
            <a:pPr marL="0" indent="0" algn="just" rtl="1">
              <a:buNone/>
            </a:pPr>
            <a:endParaRPr lang="fa-IR" sz="2400" dirty="0" smtClean="0">
              <a:cs typeface="0 Zar" panose="00000400000000000000" pitchFamily="2" charset="-78"/>
            </a:endParaRPr>
          </a:p>
          <a:p>
            <a:pPr marL="0" indent="0" algn="just" rtl="1">
              <a:buNone/>
            </a:pPr>
            <a:endParaRPr lang="fa-IR" sz="2400" dirty="0">
              <a:cs typeface="0 Zar" panose="00000400000000000000" pitchFamily="2" charset="-78"/>
            </a:endParaRPr>
          </a:p>
          <a:p>
            <a:pPr marL="0" indent="0" algn="just" rtl="1">
              <a:buNone/>
            </a:pPr>
            <a:endParaRPr lang="fa-IR" sz="2400" dirty="0" smtClean="0">
              <a:cs typeface="0 Zar" panose="00000400000000000000" pitchFamily="2" charset="-78"/>
            </a:endParaRPr>
          </a:p>
          <a:p>
            <a:pPr marL="0" indent="0" algn="just" rtl="1">
              <a:buNone/>
            </a:pPr>
            <a:endParaRPr lang="fa-IR" sz="2400" dirty="0">
              <a:cs typeface="0 Zar" panose="00000400000000000000" pitchFamily="2" charset="-78"/>
            </a:endParaRPr>
          </a:p>
          <a:p>
            <a:pPr marL="0" indent="0" algn="just" rtl="1">
              <a:buNone/>
            </a:pPr>
            <a:endParaRPr lang="fa-IR" sz="2400" dirty="0" smtClean="0">
              <a:cs typeface="0 Zar" panose="00000400000000000000" pitchFamily="2" charset="-78"/>
            </a:endParaRPr>
          </a:p>
          <a:p>
            <a:pPr marL="0" indent="0" algn="just" rtl="1">
              <a:buNone/>
            </a:pPr>
            <a:endParaRPr lang="fa-IR" sz="2400" dirty="0" smtClean="0">
              <a:cs typeface="0 Zar" panose="00000400000000000000" pitchFamily="2" charset="-78"/>
            </a:endParaRPr>
          </a:p>
          <a:p>
            <a:pPr marL="0" indent="0" algn="just" rtl="1">
              <a:buNone/>
            </a:pPr>
            <a:r>
              <a:rPr lang="fa-IR" sz="2400" dirty="0" smtClean="0">
                <a:cs typeface="0 Zar" panose="00000400000000000000" pitchFamily="2" charset="-78"/>
              </a:rPr>
              <a:t>2.اطلاعات مربوط به یک وام و اصل و فرع هر قسط در محیط اکسل موجود است. مطلوبست رسم نموداری که اصل و فرع اقساط و مبالغ آنها را نشان دهد.</a:t>
            </a:r>
          </a:p>
          <a:p>
            <a:pPr marL="0" indent="0" algn="just" rtl="1">
              <a:buNone/>
            </a:pPr>
            <a:endParaRPr lang="fa-IR" sz="2400" dirty="0" smtClean="0">
              <a:cs typeface="0 Zar" panose="00000400000000000000" pitchFamily="2" charset="-78"/>
            </a:endParaRPr>
          </a:p>
          <a:p>
            <a:pPr marL="0" indent="0" algn="just" rtl="1">
              <a:buNone/>
            </a:pPr>
            <a:endParaRPr lang="fa-IR" sz="2400" dirty="0">
              <a:cs typeface="0 Zar" panose="00000400000000000000" pitchFamily="2" charset="-78"/>
            </a:endParaRPr>
          </a:p>
          <a:p>
            <a:pPr marL="0" indent="0" algn="just" rtl="1">
              <a:buNone/>
            </a:pPr>
            <a:endParaRPr lang="fa-IR" sz="2400" dirty="0">
              <a:cs typeface="0 Zar" panose="00000400000000000000"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381323258"/>
              </p:ext>
            </p:extLst>
          </p:nvPr>
        </p:nvGraphicFramePr>
        <p:xfrm>
          <a:off x="2411760" y="836712"/>
          <a:ext cx="3960440" cy="2377440"/>
        </p:xfrm>
        <a:graphic>
          <a:graphicData uri="http://schemas.openxmlformats.org/drawingml/2006/table">
            <a:tbl>
              <a:tblPr firstRow="1" bandRow="1">
                <a:tableStyleId>{5C22544A-7EE6-4342-B048-85BDC9FD1C3A}</a:tableStyleId>
              </a:tblPr>
              <a:tblGrid>
                <a:gridCol w="2005938"/>
                <a:gridCol w="1954502"/>
              </a:tblGrid>
              <a:tr h="348039">
                <a:tc>
                  <a:txBody>
                    <a:bodyPr/>
                    <a:lstStyle/>
                    <a:p>
                      <a:pPr algn="ctr"/>
                      <a:r>
                        <a:rPr lang="fa-IR" sz="2000" dirty="0" smtClean="0">
                          <a:cs typeface="0 Zar" panose="00000400000000000000" pitchFamily="2" charset="-78"/>
                        </a:rPr>
                        <a:t>مبلغ هزینه </a:t>
                      </a:r>
                      <a:endParaRPr lang="en-US" sz="2000" dirty="0">
                        <a:cs typeface="0 Zar" panose="00000400000000000000" pitchFamily="2" charset="-78"/>
                      </a:endParaRPr>
                    </a:p>
                  </a:txBody>
                  <a:tcPr/>
                </a:tc>
                <a:tc>
                  <a:txBody>
                    <a:bodyPr/>
                    <a:lstStyle/>
                    <a:p>
                      <a:pPr algn="ctr"/>
                      <a:r>
                        <a:rPr lang="fa-IR" sz="2000" dirty="0" smtClean="0">
                          <a:cs typeface="0 Zar" panose="00000400000000000000" pitchFamily="2" charset="-78"/>
                        </a:rPr>
                        <a:t>عنوان</a:t>
                      </a:r>
                      <a:r>
                        <a:rPr lang="fa-IR" sz="2000" baseline="0" dirty="0" smtClean="0">
                          <a:cs typeface="0 Zar" panose="00000400000000000000" pitchFamily="2" charset="-78"/>
                        </a:rPr>
                        <a:t> هزینه </a:t>
                      </a:r>
                      <a:endParaRPr lang="en-US" sz="2000" dirty="0">
                        <a:cs typeface="0 Zar" panose="00000400000000000000" pitchFamily="2" charset="-78"/>
                      </a:endParaRPr>
                    </a:p>
                  </a:txBody>
                  <a:tcPr/>
                </a:tc>
              </a:tr>
              <a:tr h="348039">
                <a:tc>
                  <a:txBody>
                    <a:bodyPr/>
                    <a:lstStyle/>
                    <a:p>
                      <a:pPr algn="ctr"/>
                      <a:r>
                        <a:rPr lang="fa-IR" sz="2000" dirty="0" smtClean="0">
                          <a:cs typeface="0 Zar" panose="00000400000000000000" pitchFamily="2" charset="-78"/>
                        </a:rPr>
                        <a:t>65000000</a:t>
                      </a:r>
                      <a:endParaRPr lang="en-US" sz="2000" dirty="0">
                        <a:cs typeface="0 Zar" panose="00000400000000000000" pitchFamily="2" charset="-78"/>
                      </a:endParaRPr>
                    </a:p>
                  </a:txBody>
                  <a:tcPr/>
                </a:tc>
                <a:tc>
                  <a:txBody>
                    <a:bodyPr/>
                    <a:lstStyle/>
                    <a:p>
                      <a:pPr algn="ctr"/>
                      <a:r>
                        <a:rPr lang="fa-IR" sz="2000" dirty="0" smtClean="0">
                          <a:cs typeface="0 Zar" panose="00000400000000000000" pitchFamily="2" charset="-78"/>
                        </a:rPr>
                        <a:t>هزینه عملیاتی</a:t>
                      </a:r>
                      <a:endParaRPr lang="en-US" sz="2000" dirty="0">
                        <a:cs typeface="0 Zar" panose="00000400000000000000" pitchFamily="2" charset="-78"/>
                      </a:endParaRPr>
                    </a:p>
                  </a:txBody>
                  <a:tcPr/>
                </a:tc>
              </a:tr>
              <a:tr h="348039">
                <a:tc>
                  <a:txBody>
                    <a:bodyPr/>
                    <a:lstStyle/>
                    <a:p>
                      <a:pPr algn="ctr"/>
                      <a:r>
                        <a:rPr lang="fa-IR" sz="2000" dirty="0" smtClean="0">
                          <a:cs typeface="0 Zar" panose="00000400000000000000" pitchFamily="2" charset="-78"/>
                        </a:rPr>
                        <a:t>15000000</a:t>
                      </a:r>
                      <a:endParaRPr lang="en-US" sz="2000" dirty="0">
                        <a:cs typeface="0 Zar" panose="00000400000000000000" pitchFamily="2" charset="-78"/>
                      </a:endParaRPr>
                    </a:p>
                  </a:txBody>
                  <a:tcPr/>
                </a:tc>
                <a:tc>
                  <a:txBody>
                    <a:bodyPr/>
                    <a:lstStyle/>
                    <a:p>
                      <a:pPr algn="ctr"/>
                      <a:r>
                        <a:rPr lang="fa-IR" sz="2000" dirty="0" smtClean="0">
                          <a:cs typeface="0 Zar" panose="00000400000000000000" pitchFamily="2" charset="-78"/>
                        </a:rPr>
                        <a:t>هزینه اداری</a:t>
                      </a:r>
                      <a:endParaRPr lang="en-US" sz="2000" dirty="0">
                        <a:cs typeface="0 Zar" panose="00000400000000000000" pitchFamily="2" charset="-78"/>
                      </a:endParaRPr>
                    </a:p>
                  </a:txBody>
                  <a:tcPr/>
                </a:tc>
              </a:tr>
              <a:tr h="348039">
                <a:tc>
                  <a:txBody>
                    <a:bodyPr/>
                    <a:lstStyle/>
                    <a:p>
                      <a:pPr algn="ctr"/>
                      <a:r>
                        <a:rPr lang="fa-IR" sz="2000" dirty="0" smtClean="0">
                          <a:cs typeface="0 Zar" panose="00000400000000000000" pitchFamily="2" charset="-78"/>
                        </a:rPr>
                        <a:t>21000000</a:t>
                      </a:r>
                      <a:endParaRPr lang="en-US" sz="2000" dirty="0">
                        <a:cs typeface="0 Zar" panose="00000400000000000000" pitchFamily="2" charset="-78"/>
                      </a:endParaRPr>
                    </a:p>
                  </a:txBody>
                  <a:tcPr/>
                </a:tc>
                <a:tc>
                  <a:txBody>
                    <a:bodyPr/>
                    <a:lstStyle/>
                    <a:p>
                      <a:pPr algn="ctr"/>
                      <a:r>
                        <a:rPr lang="fa-IR" sz="2000" dirty="0" smtClean="0">
                          <a:cs typeface="0 Zar" panose="00000400000000000000" pitchFamily="2" charset="-78"/>
                        </a:rPr>
                        <a:t>هزینه فروش</a:t>
                      </a:r>
                      <a:endParaRPr lang="en-US" sz="2000" dirty="0">
                        <a:cs typeface="0 Zar" panose="00000400000000000000" pitchFamily="2" charset="-78"/>
                      </a:endParaRPr>
                    </a:p>
                  </a:txBody>
                  <a:tcPr/>
                </a:tc>
              </a:tr>
              <a:tr h="348039">
                <a:tc>
                  <a:txBody>
                    <a:bodyPr/>
                    <a:lstStyle/>
                    <a:p>
                      <a:pPr algn="ctr"/>
                      <a:r>
                        <a:rPr lang="fa-IR" sz="2000" dirty="0" smtClean="0">
                          <a:cs typeface="0 Zar" panose="00000400000000000000" pitchFamily="2" charset="-78"/>
                        </a:rPr>
                        <a:t>13000000</a:t>
                      </a:r>
                      <a:endParaRPr lang="en-US" sz="2000" dirty="0">
                        <a:cs typeface="0 Zar" panose="00000400000000000000" pitchFamily="2" charset="-78"/>
                      </a:endParaRPr>
                    </a:p>
                  </a:txBody>
                  <a:tcPr/>
                </a:tc>
                <a:tc>
                  <a:txBody>
                    <a:bodyPr/>
                    <a:lstStyle/>
                    <a:p>
                      <a:pPr algn="ctr"/>
                      <a:r>
                        <a:rPr lang="fa-IR" sz="2000" dirty="0" smtClean="0">
                          <a:cs typeface="0 Zar" panose="00000400000000000000" pitchFamily="2" charset="-78"/>
                        </a:rPr>
                        <a:t>هزینه تشکیلاتی</a:t>
                      </a:r>
                      <a:endParaRPr lang="en-US" sz="2000" dirty="0">
                        <a:cs typeface="0 Zar" panose="00000400000000000000" pitchFamily="2" charset="-78"/>
                      </a:endParaRPr>
                    </a:p>
                  </a:txBody>
                  <a:tcPr/>
                </a:tc>
              </a:tr>
              <a:tr h="348039">
                <a:tc>
                  <a:txBody>
                    <a:bodyPr/>
                    <a:lstStyle/>
                    <a:p>
                      <a:pPr algn="ctr"/>
                      <a:r>
                        <a:rPr lang="fa-IR" sz="2000" dirty="0" smtClean="0">
                          <a:cs typeface="0 Zar" panose="00000400000000000000" pitchFamily="2" charset="-78"/>
                        </a:rPr>
                        <a:t>3000000</a:t>
                      </a:r>
                      <a:endParaRPr lang="en-US" sz="2000" dirty="0">
                        <a:cs typeface="0 Zar" panose="00000400000000000000" pitchFamily="2" charset="-78"/>
                      </a:endParaRPr>
                    </a:p>
                  </a:txBody>
                  <a:tcPr/>
                </a:tc>
                <a:tc>
                  <a:txBody>
                    <a:bodyPr/>
                    <a:lstStyle/>
                    <a:p>
                      <a:pPr algn="ctr"/>
                      <a:r>
                        <a:rPr lang="fa-IR" sz="2000" dirty="0" smtClean="0">
                          <a:cs typeface="0 Zar" panose="00000400000000000000" pitchFamily="2" charset="-78"/>
                        </a:rPr>
                        <a:t>سایر</a:t>
                      </a:r>
                      <a:r>
                        <a:rPr lang="fa-IR" sz="2000" baseline="0" dirty="0" smtClean="0">
                          <a:cs typeface="0 Zar" panose="00000400000000000000" pitchFamily="2" charset="-78"/>
                        </a:rPr>
                        <a:t> هزینه ها </a:t>
                      </a:r>
                      <a:endParaRPr lang="en-US" sz="2000" dirty="0">
                        <a:cs typeface="0 Zar" panose="00000400000000000000" pitchFamily="2" charset="-78"/>
                      </a:endParaRPr>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736787719"/>
              </p:ext>
            </p:extLst>
          </p:nvPr>
        </p:nvGraphicFramePr>
        <p:xfrm>
          <a:off x="2771800" y="4437112"/>
          <a:ext cx="3528392" cy="1854200"/>
        </p:xfrm>
        <a:graphic>
          <a:graphicData uri="http://schemas.openxmlformats.org/drawingml/2006/table">
            <a:tbl>
              <a:tblPr firstRow="1" bandRow="1">
                <a:tableStyleId>{5C22544A-7EE6-4342-B048-85BDC9FD1C3A}</a:tableStyleId>
              </a:tblPr>
              <a:tblGrid>
                <a:gridCol w="1764196"/>
                <a:gridCol w="1764196"/>
              </a:tblGrid>
              <a:tr h="370840">
                <a:tc>
                  <a:txBody>
                    <a:bodyPr/>
                    <a:lstStyle/>
                    <a:p>
                      <a:pPr algn="ctr"/>
                      <a:r>
                        <a:rPr lang="fa-IR" dirty="0" smtClean="0">
                          <a:solidFill>
                            <a:schemeClr val="tx1"/>
                          </a:solidFill>
                          <a:cs typeface="0 Zar" panose="00000400000000000000" pitchFamily="2" charset="-78"/>
                        </a:rPr>
                        <a:t>100000000</a:t>
                      </a:r>
                      <a:endParaRPr lang="en-US" dirty="0">
                        <a:solidFill>
                          <a:schemeClr val="tx1"/>
                        </a:solidFill>
                        <a:cs typeface="0 Zar" panose="00000400000000000000" pitchFamily="2" charset="-78"/>
                      </a:endParaRPr>
                    </a:p>
                  </a:txBody>
                  <a:tcPr/>
                </a:tc>
                <a:tc>
                  <a:txBody>
                    <a:bodyPr/>
                    <a:lstStyle/>
                    <a:p>
                      <a:pPr algn="ctr"/>
                      <a:r>
                        <a:rPr lang="fa-IR" dirty="0" smtClean="0">
                          <a:solidFill>
                            <a:schemeClr val="tx1"/>
                          </a:solidFill>
                          <a:cs typeface="0 Zar" panose="00000400000000000000" pitchFamily="2" charset="-78"/>
                        </a:rPr>
                        <a:t>مبلغ وام دریافتی</a:t>
                      </a:r>
                      <a:endParaRPr lang="en-US" dirty="0">
                        <a:solidFill>
                          <a:schemeClr val="tx1"/>
                        </a:solidFill>
                        <a:cs typeface="0 Zar" panose="00000400000000000000" pitchFamily="2" charset="-78"/>
                      </a:endParaRPr>
                    </a:p>
                  </a:txBody>
                  <a:tcPr/>
                </a:tc>
              </a:tr>
              <a:tr h="370840">
                <a:tc>
                  <a:txBody>
                    <a:bodyPr/>
                    <a:lstStyle/>
                    <a:p>
                      <a:pPr algn="ctr"/>
                      <a:r>
                        <a:rPr lang="fa-IR" dirty="0" smtClean="0">
                          <a:cs typeface="0 Zar" panose="00000400000000000000" pitchFamily="2" charset="-78"/>
                        </a:rPr>
                        <a:t>15%</a:t>
                      </a:r>
                      <a:endParaRPr lang="en-US" dirty="0">
                        <a:cs typeface="0 Zar" panose="00000400000000000000" pitchFamily="2" charset="-78"/>
                      </a:endParaRPr>
                    </a:p>
                  </a:txBody>
                  <a:tcPr/>
                </a:tc>
                <a:tc>
                  <a:txBody>
                    <a:bodyPr/>
                    <a:lstStyle/>
                    <a:p>
                      <a:pPr algn="ctr"/>
                      <a:r>
                        <a:rPr lang="fa-IR" dirty="0" smtClean="0">
                          <a:cs typeface="0 Zar" panose="00000400000000000000" pitchFamily="2" charset="-78"/>
                        </a:rPr>
                        <a:t>نرخ بهره</a:t>
                      </a:r>
                      <a:r>
                        <a:rPr lang="fa-IR" baseline="0" dirty="0" smtClean="0">
                          <a:cs typeface="0 Zar" panose="00000400000000000000" pitchFamily="2" charset="-78"/>
                        </a:rPr>
                        <a:t> سالانه</a:t>
                      </a:r>
                      <a:endParaRPr lang="en-US" dirty="0">
                        <a:cs typeface="0 Zar" panose="00000400000000000000" pitchFamily="2" charset="-78"/>
                      </a:endParaRPr>
                    </a:p>
                  </a:txBody>
                  <a:tcPr/>
                </a:tc>
              </a:tr>
              <a:tr h="370840">
                <a:tc>
                  <a:txBody>
                    <a:bodyPr/>
                    <a:lstStyle/>
                    <a:p>
                      <a:pPr algn="ctr"/>
                      <a:r>
                        <a:rPr lang="fa-IR" dirty="0" smtClean="0">
                          <a:cs typeface="0 Zar" panose="00000400000000000000" pitchFamily="2" charset="-78"/>
                        </a:rPr>
                        <a:t>6</a:t>
                      </a:r>
                      <a:endParaRPr lang="en-US" dirty="0">
                        <a:cs typeface="0 Zar" panose="00000400000000000000" pitchFamily="2" charset="-78"/>
                      </a:endParaRPr>
                    </a:p>
                  </a:txBody>
                  <a:tcPr/>
                </a:tc>
                <a:tc>
                  <a:txBody>
                    <a:bodyPr/>
                    <a:lstStyle/>
                    <a:p>
                      <a:pPr algn="ctr"/>
                      <a:r>
                        <a:rPr lang="fa-IR" dirty="0" smtClean="0">
                          <a:cs typeface="0 Zar" panose="00000400000000000000" pitchFamily="2" charset="-78"/>
                        </a:rPr>
                        <a:t>تعداد</a:t>
                      </a:r>
                      <a:r>
                        <a:rPr lang="fa-IR" baseline="0" dirty="0" smtClean="0">
                          <a:cs typeface="0 Zar" panose="00000400000000000000" pitchFamily="2" charset="-78"/>
                        </a:rPr>
                        <a:t> کل اقساط سالانه </a:t>
                      </a:r>
                      <a:endParaRPr lang="en-US" dirty="0">
                        <a:cs typeface="0 Zar" panose="00000400000000000000" pitchFamily="2" charset="-78"/>
                      </a:endParaRPr>
                    </a:p>
                  </a:txBody>
                  <a:tcPr/>
                </a:tc>
              </a:tr>
              <a:tr h="370840">
                <a:tc>
                  <a:txBody>
                    <a:bodyPr/>
                    <a:lstStyle/>
                    <a:p>
                      <a:pPr algn="ctr"/>
                      <a:r>
                        <a:rPr lang="fa-IR" dirty="0" smtClean="0">
                          <a:cs typeface="0 Zar" panose="00000400000000000000" pitchFamily="2" charset="-78"/>
                        </a:rPr>
                        <a:t>(26423691)</a:t>
                      </a:r>
                      <a:endParaRPr lang="en-US" dirty="0">
                        <a:cs typeface="0 Zar" panose="00000400000000000000" pitchFamily="2" charset="-78"/>
                      </a:endParaRPr>
                    </a:p>
                  </a:txBody>
                  <a:tcPr/>
                </a:tc>
                <a:tc>
                  <a:txBody>
                    <a:bodyPr/>
                    <a:lstStyle/>
                    <a:p>
                      <a:pPr algn="ctr"/>
                      <a:r>
                        <a:rPr lang="fa-IR" dirty="0" smtClean="0">
                          <a:cs typeface="0 Zar" panose="00000400000000000000" pitchFamily="2" charset="-78"/>
                        </a:rPr>
                        <a:t>مبلغ هر قسط</a:t>
                      </a:r>
                      <a:endParaRPr lang="en-US" dirty="0">
                        <a:cs typeface="0 Zar" panose="00000400000000000000" pitchFamily="2" charset="-78"/>
                      </a:endParaRPr>
                    </a:p>
                  </a:txBody>
                  <a:tcPr/>
                </a:tc>
              </a:tr>
              <a:tr h="370840">
                <a:tc>
                  <a:txBody>
                    <a:bodyPr/>
                    <a:lstStyle/>
                    <a:p>
                      <a:pPr algn="ctr"/>
                      <a:endParaRPr lang="en-US">
                        <a:cs typeface="0 Zar" panose="00000400000000000000" pitchFamily="2" charset="-78"/>
                      </a:endParaRPr>
                    </a:p>
                  </a:txBody>
                  <a:tcPr/>
                </a:tc>
                <a:tc>
                  <a:txBody>
                    <a:bodyPr/>
                    <a:lstStyle/>
                    <a:p>
                      <a:pPr algn="ctr"/>
                      <a:endParaRPr lang="en-US" dirty="0">
                        <a:cs typeface="0 Zar" panose="00000400000000000000" pitchFamily="2" charset="-78"/>
                      </a:endParaRPr>
                    </a:p>
                  </a:txBody>
                  <a:tcPr/>
                </a:tc>
              </a:tr>
            </a:tbl>
          </a:graphicData>
        </a:graphic>
      </p:graphicFrame>
    </p:spTree>
    <p:extLst>
      <p:ext uri="{BB962C8B-B14F-4D97-AF65-F5344CB8AC3E}">
        <p14:creationId xmlns:p14="http://schemas.microsoft.com/office/powerpoint/2010/main" val="479376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404664"/>
            <a:ext cx="9144000" cy="6048672"/>
          </a:xfrm>
        </p:spPr>
        <p:txBody>
          <a:bodyPr>
            <a:normAutofit/>
          </a:bodyPr>
          <a:lstStyle/>
          <a:p>
            <a:pPr marL="0" indent="0" algn="just" rtl="1">
              <a:buNone/>
            </a:pPr>
            <a:endParaRPr lang="fa-IR" sz="2400" dirty="0" smtClean="0">
              <a:cs typeface="0 Zar" panose="00000400000000000000" pitchFamily="2" charset="-78"/>
            </a:endParaRPr>
          </a:p>
          <a:p>
            <a:pPr marL="0" indent="0" algn="just" rtl="1">
              <a:buNone/>
            </a:pPr>
            <a:endParaRPr lang="fa-IR" sz="2400" dirty="0">
              <a:cs typeface="0 Zar" panose="00000400000000000000" pitchFamily="2" charset="-78"/>
            </a:endParaRPr>
          </a:p>
          <a:p>
            <a:pPr marL="0" indent="0" algn="just" rtl="1">
              <a:buNone/>
            </a:pPr>
            <a:endParaRPr lang="fa-IR" sz="2400" dirty="0" smtClean="0">
              <a:cs typeface="0 Zar" panose="00000400000000000000" pitchFamily="2" charset="-78"/>
            </a:endParaRPr>
          </a:p>
          <a:p>
            <a:pPr marL="0" indent="0" algn="just" rtl="1">
              <a:buNone/>
            </a:pPr>
            <a:endParaRPr lang="fa-IR" sz="2400" dirty="0">
              <a:cs typeface="0 Zar" panose="00000400000000000000" pitchFamily="2" charset="-78"/>
            </a:endParaRPr>
          </a:p>
          <a:p>
            <a:pPr marL="0" indent="0" algn="just" rtl="1">
              <a:buNone/>
            </a:pPr>
            <a:endParaRPr lang="fa-IR" sz="2400" dirty="0" smtClean="0">
              <a:cs typeface="0 Zar" panose="00000400000000000000" pitchFamily="2" charset="-78"/>
            </a:endParaRPr>
          </a:p>
          <a:p>
            <a:pPr marL="0" indent="0" algn="just" rtl="1">
              <a:buNone/>
            </a:pPr>
            <a:endParaRPr lang="fa-IR" sz="2400" dirty="0">
              <a:cs typeface="0 Zar" panose="00000400000000000000" pitchFamily="2" charset="-78"/>
            </a:endParaRPr>
          </a:p>
          <a:p>
            <a:pPr marL="0" indent="0" algn="just" rtl="1">
              <a:buNone/>
            </a:pPr>
            <a:endParaRPr lang="en-US" sz="2400" dirty="0">
              <a:cs typeface="0 Zar" panose="00000400000000000000" pitchFamily="2" charset="-78"/>
            </a:endParaRPr>
          </a:p>
          <a:p>
            <a:pPr marL="0" indent="0" algn="just" rtl="1">
              <a:buNone/>
            </a:pPr>
            <a:r>
              <a:rPr lang="fa-IR" sz="2400" dirty="0" smtClean="0">
                <a:cs typeface="0 Zar" panose="00000400000000000000" pitchFamily="2" charset="-78"/>
              </a:rPr>
              <a:t>3. در کاربرگ رسم نمودار اقساط وام در سلول </a:t>
            </a:r>
            <a:r>
              <a:rPr lang="en-US" sz="2400" dirty="0" smtClean="0">
                <a:cs typeface="0 Zar" panose="00000400000000000000" pitchFamily="2" charset="-78"/>
              </a:rPr>
              <a:t>D3 </a:t>
            </a:r>
            <a:r>
              <a:rPr lang="fa-IR" sz="2400" dirty="0" smtClean="0">
                <a:cs typeface="0 Zar" panose="00000400000000000000" pitchFamily="2" charset="-78"/>
              </a:rPr>
              <a:t> یک ارتباط برقرار نمایید به نحوی که به سلول جمع کل هزینه ها در کاربرگ رسم نمودار هزینه های شرکت مرتبط شویم.</a:t>
            </a:r>
            <a:endParaRPr lang="fa-IR" sz="2400" dirty="0">
              <a:cs typeface="0 Zar" panose="000004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21909067"/>
              </p:ext>
            </p:extLst>
          </p:nvPr>
        </p:nvGraphicFramePr>
        <p:xfrm>
          <a:off x="1835696" y="433300"/>
          <a:ext cx="5134304" cy="2560320"/>
        </p:xfrm>
        <a:graphic>
          <a:graphicData uri="http://schemas.openxmlformats.org/drawingml/2006/table">
            <a:tbl>
              <a:tblPr firstRow="1" bandRow="1">
                <a:tableStyleId>{5C22544A-7EE6-4342-B048-85BDC9FD1C3A}</a:tableStyleId>
              </a:tblPr>
              <a:tblGrid>
                <a:gridCol w="1242138"/>
                <a:gridCol w="1242138"/>
                <a:gridCol w="1425892"/>
                <a:gridCol w="1224136"/>
              </a:tblGrid>
              <a:tr h="314981">
                <a:tc>
                  <a:txBody>
                    <a:bodyPr/>
                    <a:lstStyle/>
                    <a:p>
                      <a:pPr algn="ctr"/>
                      <a:r>
                        <a:rPr lang="fa-IR" dirty="0" smtClean="0">
                          <a:cs typeface="0 Zar" panose="00000400000000000000" pitchFamily="2" charset="-78"/>
                        </a:rPr>
                        <a:t>فرع قسط</a:t>
                      </a:r>
                      <a:endParaRPr lang="en-US" dirty="0">
                        <a:cs typeface="0 Zar" panose="00000400000000000000" pitchFamily="2" charset="-78"/>
                      </a:endParaRPr>
                    </a:p>
                  </a:txBody>
                  <a:tcPr/>
                </a:tc>
                <a:tc>
                  <a:txBody>
                    <a:bodyPr/>
                    <a:lstStyle/>
                    <a:p>
                      <a:pPr algn="ctr"/>
                      <a:r>
                        <a:rPr lang="fa-IR" dirty="0" smtClean="0">
                          <a:cs typeface="0 Zar" panose="00000400000000000000" pitchFamily="2" charset="-78"/>
                        </a:rPr>
                        <a:t>اصل قسط </a:t>
                      </a:r>
                      <a:endParaRPr lang="en-US" dirty="0">
                        <a:cs typeface="0 Zar" panose="00000400000000000000" pitchFamily="2" charset="-78"/>
                      </a:endParaRPr>
                    </a:p>
                  </a:txBody>
                  <a:tcPr/>
                </a:tc>
                <a:tc>
                  <a:txBody>
                    <a:bodyPr/>
                    <a:lstStyle/>
                    <a:p>
                      <a:pPr algn="ctr"/>
                      <a:r>
                        <a:rPr lang="fa-IR" dirty="0" smtClean="0">
                          <a:cs typeface="0 Zar" panose="00000400000000000000" pitchFamily="2" charset="-78"/>
                        </a:rPr>
                        <a:t>مبلغ قابل پرداخت</a:t>
                      </a:r>
                      <a:endParaRPr lang="en-US" dirty="0">
                        <a:cs typeface="0 Zar" panose="00000400000000000000" pitchFamily="2" charset="-78"/>
                      </a:endParaRPr>
                    </a:p>
                  </a:txBody>
                  <a:tcPr/>
                </a:tc>
                <a:tc>
                  <a:txBody>
                    <a:bodyPr/>
                    <a:lstStyle/>
                    <a:p>
                      <a:pPr algn="ctr"/>
                      <a:r>
                        <a:rPr lang="fa-IR" dirty="0" smtClean="0">
                          <a:cs typeface="0 Zar" panose="00000400000000000000" pitchFamily="2" charset="-78"/>
                        </a:rPr>
                        <a:t>شماره قسط</a:t>
                      </a:r>
                      <a:endParaRPr lang="en-US" dirty="0">
                        <a:cs typeface="0 Zar" panose="00000400000000000000" pitchFamily="2" charset="-78"/>
                      </a:endParaRPr>
                    </a:p>
                  </a:txBody>
                  <a:tcPr/>
                </a:tc>
              </a:tr>
              <a:tr h="314981">
                <a:tc>
                  <a:txBody>
                    <a:bodyPr/>
                    <a:lstStyle/>
                    <a:p>
                      <a:pPr algn="ctr"/>
                      <a:r>
                        <a:rPr lang="fa-IR" dirty="0" smtClean="0">
                          <a:cs typeface="0 Zar" panose="00000400000000000000" pitchFamily="2" charset="-78"/>
                        </a:rPr>
                        <a:t>15000000</a:t>
                      </a:r>
                      <a:endParaRPr lang="en-US" dirty="0">
                        <a:cs typeface="0 Zar" panose="00000400000000000000" pitchFamily="2" charset="-78"/>
                      </a:endParaRPr>
                    </a:p>
                  </a:txBody>
                  <a:tcPr/>
                </a:tc>
                <a:tc>
                  <a:txBody>
                    <a:bodyPr/>
                    <a:lstStyle/>
                    <a:p>
                      <a:pPr algn="ctr"/>
                      <a:r>
                        <a:rPr lang="fa-IR" dirty="0" smtClean="0">
                          <a:cs typeface="0 Zar" panose="00000400000000000000" pitchFamily="2" charset="-78"/>
                        </a:rPr>
                        <a:t>11423691</a:t>
                      </a:r>
                      <a:endParaRPr lang="en-US" dirty="0">
                        <a:cs typeface="0 Zar" panose="00000400000000000000" pitchFamily="2" charset="-78"/>
                      </a:endParaRPr>
                    </a:p>
                  </a:txBody>
                  <a:tcPr/>
                </a:tc>
                <a:tc>
                  <a:txBody>
                    <a:bodyPr/>
                    <a:lstStyle/>
                    <a:p>
                      <a:pPr algn="ctr"/>
                      <a:r>
                        <a:rPr lang="fa-IR" dirty="0" smtClean="0">
                          <a:cs typeface="0 Zar" panose="00000400000000000000" pitchFamily="2" charset="-78"/>
                        </a:rPr>
                        <a:t>26423691</a:t>
                      </a:r>
                      <a:endParaRPr lang="en-US" dirty="0">
                        <a:cs typeface="0 Zar" panose="00000400000000000000" pitchFamily="2" charset="-78"/>
                      </a:endParaRPr>
                    </a:p>
                  </a:txBody>
                  <a:tcPr/>
                </a:tc>
                <a:tc>
                  <a:txBody>
                    <a:bodyPr/>
                    <a:lstStyle/>
                    <a:p>
                      <a:pPr algn="ctr"/>
                      <a:r>
                        <a:rPr lang="fa-IR" dirty="0" smtClean="0">
                          <a:cs typeface="0 Zar" panose="00000400000000000000" pitchFamily="2" charset="-78"/>
                        </a:rPr>
                        <a:t>1</a:t>
                      </a:r>
                      <a:endParaRPr lang="en-US" dirty="0">
                        <a:cs typeface="0 Zar" panose="00000400000000000000" pitchFamily="2" charset="-78"/>
                      </a:endParaRPr>
                    </a:p>
                  </a:txBody>
                  <a:tcPr/>
                </a:tc>
              </a:tr>
              <a:tr h="314981">
                <a:tc>
                  <a:txBody>
                    <a:bodyPr/>
                    <a:lstStyle/>
                    <a:p>
                      <a:pPr algn="ctr"/>
                      <a:r>
                        <a:rPr lang="fa-IR" dirty="0" smtClean="0">
                          <a:cs typeface="0 Zar" panose="00000400000000000000" pitchFamily="2" charset="-78"/>
                        </a:rPr>
                        <a:t>13286446</a:t>
                      </a:r>
                      <a:endParaRPr lang="en-US" dirty="0">
                        <a:cs typeface="0 Zar" panose="00000400000000000000" pitchFamily="2" charset="-78"/>
                      </a:endParaRPr>
                    </a:p>
                  </a:txBody>
                  <a:tcPr/>
                </a:tc>
                <a:tc>
                  <a:txBody>
                    <a:bodyPr/>
                    <a:lstStyle/>
                    <a:p>
                      <a:pPr algn="ctr"/>
                      <a:r>
                        <a:rPr lang="fa-IR" dirty="0" smtClean="0">
                          <a:cs typeface="0 Zar" panose="00000400000000000000" pitchFamily="2" charset="-78"/>
                        </a:rPr>
                        <a:t>13137244</a:t>
                      </a:r>
                      <a:endParaRPr lang="en-US" dirty="0">
                        <a:cs typeface="0 Zar" panose="00000400000000000000"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dirty="0" smtClean="0">
                          <a:cs typeface="0 Zar" panose="00000400000000000000" pitchFamily="2" charset="-78"/>
                        </a:rPr>
                        <a:t>26423691</a:t>
                      </a:r>
                      <a:endParaRPr lang="en-US" dirty="0" smtClean="0">
                        <a:cs typeface="0 Zar" panose="00000400000000000000" pitchFamily="2" charset="-78"/>
                      </a:endParaRPr>
                    </a:p>
                  </a:txBody>
                  <a:tcPr/>
                </a:tc>
                <a:tc>
                  <a:txBody>
                    <a:bodyPr/>
                    <a:lstStyle/>
                    <a:p>
                      <a:pPr algn="ctr"/>
                      <a:r>
                        <a:rPr lang="fa-IR" dirty="0" smtClean="0">
                          <a:cs typeface="0 Zar" panose="00000400000000000000" pitchFamily="2" charset="-78"/>
                        </a:rPr>
                        <a:t>2</a:t>
                      </a:r>
                      <a:endParaRPr lang="en-US" dirty="0">
                        <a:cs typeface="0 Zar" panose="00000400000000000000" pitchFamily="2" charset="-78"/>
                      </a:endParaRPr>
                    </a:p>
                  </a:txBody>
                  <a:tcPr/>
                </a:tc>
              </a:tr>
              <a:tr h="314981">
                <a:tc>
                  <a:txBody>
                    <a:bodyPr/>
                    <a:lstStyle/>
                    <a:p>
                      <a:pPr algn="ctr"/>
                      <a:r>
                        <a:rPr lang="fa-IR" dirty="0" smtClean="0">
                          <a:cs typeface="0 Zar" panose="00000400000000000000" pitchFamily="2" charset="-78"/>
                        </a:rPr>
                        <a:t>11315860</a:t>
                      </a:r>
                      <a:endParaRPr lang="en-US" dirty="0">
                        <a:cs typeface="0 Zar" panose="00000400000000000000" pitchFamily="2" charset="-78"/>
                      </a:endParaRPr>
                    </a:p>
                  </a:txBody>
                  <a:tcPr/>
                </a:tc>
                <a:tc>
                  <a:txBody>
                    <a:bodyPr/>
                    <a:lstStyle/>
                    <a:p>
                      <a:pPr algn="ctr"/>
                      <a:r>
                        <a:rPr lang="fa-IR" dirty="0" smtClean="0">
                          <a:cs typeface="0 Zar" panose="00000400000000000000" pitchFamily="2" charset="-78"/>
                        </a:rPr>
                        <a:t>15107831</a:t>
                      </a:r>
                      <a:endParaRPr lang="en-US" dirty="0">
                        <a:cs typeface="0 Zar" panose="00000400000000000000"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dirty="0" smtClean="0">
                          <a:cs typeface="0 Zar" panose="00000400000000000000" pitchFamily="2" charset="-78"/>
                        </a:rPr>
                        <a:t>26423691</a:t>
                      </a:r>
                      <a:endParaRPr lang="en-US" dirty="0" smtClean="0">
                        <a:cs typeface="0 Zar" panose="00000400000000000000" pitchFamily="2" charset="-78"/>
                      </a:endParaRPr>
                    </a:p>
                  </a:txBody>
                  <a:tcPr/>
                </a:tc>
                <a:tc>
                  <a:txBody>
                    <a:bodyPr/>
                    <a:lstStyle/>
                    <a:p>
                      <a:pPr algn="ctr"/>
                      <a:r>
                        <a:rPr lang="fa-IR" dirty="0" smtClean="0">
                          <a:cs typeface="0 Zar" panose="00000400000000000000" pitchFamily="2" charset="-78"/>
                        </a:rPr>
                        <a:t>3</a:t>
                      </a:r>
                      <a:endParaRPr lang="en-US" dirty="0">
                        <a:cs typeface="0 Zar" panose="00000400000000000000" pitchFamily="2" charset="-78"/>
                      </a:endParaRPr>
                    </a:p>
                  </a:txBody>
                  <a:tcPr/>
                </a:tc>
              </a:tr>
              <a:tr h="314981">
                <a:tc>
                  <a:txBody>
                    <a:bodyPr/>
                    <a:lstStyle/>
                    <a:p>
                      <a:pPr algn="ctr"/>
                      <a:r>
                        <a:rPr lang="fa-IR" dirty="0" smtClean="0">
                          <a:cs typeface="0 Zar" panose="00000400000000000000" pitchFamily="2" charset="-78"/>
                        </a:rPr>
                        <a:t>9049685</a:t>
                      </a:r>
                      <a:endParaRPr lang="en-US" dirty="0">
                        <a:cs typeface="0 Zar" panose="00000400000000000000" pitchFamily="2" charset="-78"/>
                      </a:endParaRPr>
                    </a:p>
                  </a:txBody>
                  <a:tcPr/>
                </a:tc>
                <a:tc>
                  <a:txBody>
                    <a:bodyPr/>
                    <a:lstStyle/>
                    <a:p>
                      <a:pPr algn="ctr"/>
                      <a:r>
                        <a:rPr lang="fa-IR" dirty="0" smtClean="0">
                          <a:cs typeface="0 Zar" panose="00000400000000000000" pitchFamily="2" charset="-78"/>
                        </a:rPr>
                        <a:t>17374006</a:t>
                      </a:r>
                      <a:endParaRPr lang="en-US" dirty="0">
                        <a:cs typeface="0 Zar" panose="00000400000000000000"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dirty="0" smtClean="0">
                          <a:cs typeface="0 Zar" panose="00000400000000000000" pitchFamily="2" charset="-78"/>
                        </a:rPr>
                        <a:t>26423691</a:t>
                      </a:r>
                      <a:endParaRPr lang="en-US" dirty="0" smtClean="0">
                        <a:cs typeface="0 Zar" panose="00000400000000000000" pitchFamily="2" charset="-78"/>
                      </a:endParaRPr>
                    </a:p>
                  </a:txBody>
                  <a:tcPr/>
                </a:tc>
                <a:tc>
                  <a:txBody>
                    <a:bodyPr/>
                    <a:lstStyle/>
                    <a:p>
                      <a:pPr algn="ctr"/>
                      <a:r>
                        <a:rPr lang="fa-IR" dirty="0" smtClean="0">
                          <a:cs typeface="0 Zar" panose="00000400000000000000" pitchFamily="2" charset="-78"/>
                        </a:rPr>
                        <a:t>4</a:t>
                      </a:r>
                      <a:endParaRPr lang="en-US" dirty="0">
                        <a:cs typeface="0 Zar" panose="00000400000000000000" pitchFamily="2" charset="-78"/>
                      </a:endParaRPr>
                    </a:p>
                  </a:txBody>
                  <a:tcPr/>
                </a:tc>
              </a:tr>
              <a:tr h="314981">
                <a:tc>
                  <a:txBody>
                    <a:bodyPr/>
                    <a:lstStyle/>
                    <a:p>
                      <a:pPr algn="ctr"/>
                      <a:r>
                        <a:rPr lang="fa-IR" dirty="0" smtClean="0">
                          <a:cs typeface="0 Zar" panose="00000400000000000000" pitchFamily="2" charset="-78"/>
                        </a:rPr>
                        <a:t>6443584</a:t>
                      </a:r>
                      <a:endParaRPr lang="en-US" dirty="0">
                        <a:cs typeface="0 Zar" panose="00000400000000000000" pitchFamily="2" charset="-78"/>
                      </a:endParaRPr>
                    </a:p>
                  </a:txBody>
                  <a:tcPr/>
                </a:tc>
                <a:tc>
                  <a:txBody>
                    <a:bodyPr/>
                    <a:lstStyle/>
                    <a:p>
                      <a:pPr algn="ctr"/>
                      <a:r>
                        <a:rPr lang="fa-IR" dirty="0" smtClean="0">
                          <a:cs typeface="0 Zar" panose="00000400000000000000" pitchFamily="2" charset="-78"/>
                        </a:rPr>
                        <a:t>19980106</a:t>
                      </a:r>
                      <a:endParaRPr lang="en-US" dirty="0">
                        <a:cs typeface="0 Zar" panose="00000400000000000000" pitchFamily="2" charset="-78"/>
                      </a:endParaRPr>
                    </a:p>
                  </a:txBody>
                  <a:tcPr/>
                </a:tc>
                <a:tc>
                  <a:txBody>
                    <a:bodyPr/>
                    <a:lstStyle/>
                    <a:p>
                      <a:pPr algn="ctr"/>
                      <a:r>
                        <a:rPr lang="fa-IR" dirty="0" smtClean="0">
                          <a:cs typeface="0 Zar" panose="00000400000000000000" pitchFamily="2" charset="-78"/>
                        </a:rPr>
                        <a:t>26423691</a:t>
                      </a:r>
                      <a:endParaRPr lang="en-US" dirty="0">
                        <a:cs typeface="0 Zar" panose="00000400000000000000" pitchFamily="2" charset="-78"/>
                      </a:endParaRPr>
                    </a:p>
                  </a:txBody>
                  <a:tcPr/>
                </a:tc>
                <a:tc>
                  <a:txBody>
                    <a:bodyPr/>
                    <a:lstStyle/>
                    <a:p>
                      <a:pPr algn="ctr"/>
                      <a:r>
                        <a:rPr lang="fa-IR" dirty="0" smtClean="0">
                          <a:cs typeface="0 Zar" panose="00000400000000000000" pitchFamily="2" charset="-78"/>
                        </a:rPr>
                        <a:t>5</a:t>
                      </a:r>
                      <a:endParaRPr lang="en-US" dirty="0">
                        <a:cs typeface="0 Zar" panose="00000400000000000000" pitchFamily="2" charset="-78"/>
                      </a:endParaRPr>
                    </a:p>
                  </a:txBody>
                  <a:tcPr/>
                </a:tc>
              </a:tr>
              <a:tr h="314981">
                <a:tc>
                  <a:txBody>
                    <a:bodyPr/>
                    <a:lstStyle/>
                    <a:p>
                      <a:pPr algn="ctr"/>
                      <a:r>
                        <a:rPr lang="fa-IR" dirty="0" smtClean="0">
                          <a:cs typeface="0 Zar" panose="00000400000000000000" pitchFamily="2" charset="-78"/>
                        </a:rPr>
                        <a:t>3446568</a:t>
                      </a:r>
                      <a:endParaRPr lang="en-US" dirty="0">
                        <a:cs typeface="0 Zar" panose="00000400000000000000" pitchFamily="2" charset="-78"/>
                      </a:endParaRPr>
                    </a:p>
                  </a:txBody>
                  <a:tcPr/>
                </a:tc>
                <a:tc>
                  <a:txBody>
                    <a:bodyPr/>
                    <a:lstStyle/>
                    <a:p>
                      <a:pPr algn="ctr"/>
                      <a:r>
                        <a:rPr lang="fa-IR" dirty="0" smtClean="0">
                          <a:cs typeface="0 Zar" panose="00000400000000000000" pitchFamily="2" charset="-78"/>
                        </a:rPr>
                        <a:t>22977122</a:t>
                      </a:r>
                      <a:endParaRPr lang="en-US" dirty="0">
                        <a:cs typeface="0 Zar" panose="00000400000000000000" pitchFamily="2" charset="-7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dirty="0" smtClean="0">
                          <a:cs typeface="0 Zar" panose="00000400000000000000" pitchFamily="2" charset="-78"/>
                        </a:rPr>
                        <a:t>26423691</a:t>
                      </a:r>
                      <a:endParaRPr lang="en-US" dirty="0" smtClean="0">
                        <a:cs typeface="0 Zar" panose="00000400000000000000" pitchFamily="2" charset="-78"/>
                      </a:endParaRPr>
                    </a:p>
                  </a:txBody>
                  <a:tcPr/>
                </a:tc>
                <a:tc>
                  <a:txBody>
                    <a:bodyPr/>
                    <a:lstStyle/>
                    <a:p>
                      <a:pPr algn="ctr"/>
                      <a:r>
                        <a:rPr lang="fa-IR" dirty="0" smtClean="0">
                          <a:cs typeface="0 Zar" panose="00000400000000000000" pitchFamily="2" charset="-78"/>
                        </a:rPr>
                        <a:t>6</a:t>
                      </a:r>
                      <a:endParaRPr lang="en-US" dirty="0">
                        <a:cs typeface="0 Zar" panose="00000400000000000000" pitchFamily="2" charset="-78"/>
                      </a:endParaRPr>
                    </a:p>
                  </a:txBody>
                  <a:tcPr/>
                </a:tc>
              </a:tr>
            </a:tbl>
          </a:graphicData>
        </a:graphic>
      </p:graphicFrame>
    </p:spTree>
    <p:extLst>
      <p:ext uri="{BB962C8B-B14F-4D97-AF65-F5344CB8AC3E}">
        <p14:creationId xmlns:p14="http://schemas.microsoft.com/office/powerpoint/2010/main" val="3635345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229600" cy="1143000"/>
          </a:xfr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en-US" b="1" dirty="0" smtClean="0">
                <a:effectLst>
                  <a:outerShdw blurRad="38100" dist="38100" dir="2700000" algn="tl">
                    <a:srgbClr val="000000">
                      <a:alpha val="43137"/>
                    </a:srgbClr>
                  </a:outerShdw>
                </a:effectLst>
                <a:cs typeface="0 Zar" panose="00000400000000000000" pitchFamily="2" charset="-78"/>
              </a:rPr>
              <a:t>HYPERLINK</a:t>
            </a:r>
            <a:r>
              <a:rPr lang="fa-IR" b="1" dirty="0" smtClean="0">
                <a:effectLst>
                  <a:outerShdw blurRad="38100" dist="38100" dir="2700000" algn="tl">
                    <a:srgbClr val="000000">
                      <a:alpha val="43137"/>
                    </a:srgbClr>
                  </a:outerShdw>
                </a:effectLst>
                <a:cs typeface="0 Zar" panose="00000400000000000000" pitchFamily="2" charset="-78"/>
              </a:rPr>
              <a:t>بخش </a:t>
            </a:r>
            <a:r>
              <a:rPr lang="en-US" b="1" dirty="0" smtClean="0">
                <a:effectLst>
                  <a:outerShdw blurRad="38100" dist="38100" dir="2700000" algn="tl">
                    <a:srgbClr val="000000">
                      <a:alpha val="43137"/>
                    </a:srgbClr>
                  </a:outerShdw>
                </a:effectLst>
                <a:cs typeface="0 Zar" panose="00000400000000000000" pitchFamily="2" charset="-78"/>
              </a:rPr>
              <a:t> </a:t>
            </a:r>
            <a:endParaRPr lang="fa-IR" b="1" dirty="0">
              <a:effectLst>
                <a:outerShdw blurRad="38100" dist="38100" dir="2700000" algn="tl">
                  <a:srgbClr val="000000">
                    <a:alpha val="43137"/>
                  </a:srgbClr>
                </a:outerShdw>
              </a:effectLst>
              <a:cs typeface="0 Zar" panose="00000400000000000000" pitchFamily="2" charset="-78"/>
            </a:endParaRPr>
          </a:p>
        </p:txBody>
      </p:sp>
      <p:sp>
        <p:nvSpPr>
          <p:cNvPr id="4" name="Content Placeholder 3"/>
          <p:cNvSpPr>
            <a:spLocks noGrp="1"/>
          </p:cNvSpPr>
          <p:nvPr>
            <p:ph idx="1"/>
          </p:nvPr>
        </p:nvSpPr>
        <p:spPr>
          <a:xfrm>
            <a:off x="323528" y="1600201"/>
            <a:ext cx="8363272" cy="4925143"/>
          </a:xfrm>
        </p:spPr>
        <p:txBody>
          <a:bodyPr>
            <a:normAutofit fontScale="92500"/>
          </a:bodyPr>
          <a:lstStyle/>
          <a:p>
            <a:pPr marL="0" indent="0" algn="just" rtl="1">
              <a:buNone/>
            </a:pPr>
            <a:r>
              <a:rPr lang="fa-IR" sz="2400" dirty="0" smtClean="0">
                <a:cs typeface="0 Zar" panose="00000400000000000000" pitchFamily="2" charset="-78"/>
              </a:rPr>
              <a:t>این بخش در منوی </a:t>
            </a:r>
            <a:r>
              <a:rPr lang="en-US" sz="2400" dirty="0" smtClean="0">
                <a:cs typeface="0 Zar" panose="00000400000000000000" pitchFamily="2" charset="-78"/>
              </a:rPr>
              <a:t>INSERT </a:t>
            </a:r>
            <a:r>
              <a:rPr lang="fa-IR" sz="2400" dirty="0" smtClean="0">
                <a:cs typeface="0 Zar" panose="00000400000000000000" pitchFamily="2" charset="-78"/>
              </a:rPr>
              <a:t> وجود داشته و برای ایجاد لینک بین سلول ها وکاربرگ ها به کار می رود.</a:t>
            </a:r>
          </a:p>
          <a:p>
            <a:pPr marL="0" indent="0" algn="just" rtl="1">
              <a:buNone/>
            </a:pPr>
            <a:r>
              <a:rPr lang="fa-IR" sz="2400" dirty="0" smtClean="0">
                <a:cs typeface="0 Zar" panose="00000400000000000000" pitchFamily="2" charset="-78"/>
              </a:rPr>
              <a:t>مثال 1. فرض می کنیم می خواهیم در کاربرگ نقطه سر به سر و در سلول</a:t>
            </a:r>
            <a:r>
              <a:rPr lang="en-US" sz="2400" dirty="0" smtClean="0">
                <a:cs typeface="0 Zar" panose="00000400000000000000" pitchFamily="2" charset="-78"/>
              </a:rPr>
              <a:t>A2</a:t>
            </a:r>
            <a:r>
              <a:rPr lang="fa-IR" sz="2400" dirty="0" smtClean="0">
                <a:cs typeface="0 Zar" panose="00000400000000000000" pitchFamily="2" charset="-78"/>
              </a:rPr>
              <a:t> یک لینک به کاربرگ اصل و فرع اقساط وام سلول مبلغ وام  موسسه ایجاد کنیم.</a:t>
            </a:r>
          </a:p>
          <a:p>
            <a:pPr marL="0" indent="0" algn="just" rtl="1">
              <a:buNone/>
            </a:pPr>
            <a:r>
              <a:rPr lang="fa-IR" sz="2400" dirty="0" smtClean="0">
                <a:solidFill>
                  <a:srgbClr val="0070C0"/>
                </a:solidFill>
                <a:cs typeface="0 Zar" panose="00000400000000000000" pitchFamily="2" charset="-78"/>
              </a:rPr>
              <a:t>حل:</a:t>
            </a:r>
          </a:p>
          <a:p>
            <a:pPr marL="0" indent="0" algn="just" rtl="1">
              <a:buNone/>
            </a:pPr>
            <a:r>
              <a:rPr lang="fa-IR" sz="2400" dirty="0" smtClean="0">
                <a:solidFill>
                  <a:srgbClr val="0070C0"/>
                </a:solidFill>
                <a:cs typeface="0 Zar" panose="00000400000000000000" pitchFamily="2" charset="-78"/>
              </a:rPr>
              <a:t>ابتدا باید سلول </a:t>
            </a:r>
            <a:r>
              <a:rPr lang="en-US" sz="2400" dirty="0" smtClean="0">
                <a:solidFill>
                  <a:srgbClr val="0070C0"/>
                </a:solidFill>
                <a:cs typeface="0 Zar" panose="00000400000000000000" pitchFamily="2" charset="-78"/>
              </a:rPr>
              <a:t>A2</a:t>
            </a:r>
            <a:r>
              <a:rPr lang="fa-IR" sz="2400" dirty="0" smtClean="0">
                <a:solidFill>
                  <a:srgbClr val="0070C0"/>
                </a:solidFill>
                <a:cs typeface="0 Zar" panose="00000400000000000000" pitchFamily="2" charset="-78"/>
              </a:rPr>
              <a:t> را در کاربرگ نقطه سر به سر فعال کنیم. و سپس ابزار  </a:t>
            </a:r>
            <a:r>
              <a:rPr lang="en-US" sz="2400" b="1" dirty="0" smtClean="0">
                <a:effectLst>
                  <a:outerShdw blurRad="38100" dist="38100" dir="2700000" algn="tl">
                    <a:srgbClr val="000000">
                      <a:alpha val="43137"/>
                    </a:srgbClr>
                  </a:outerShdw>
                </a:effectLst>
                <a:cs typeface="0 Zar" panose="00000400000000000000" pitchFamily="2" charset="-78"/>
              </a:rPr>
              <a:t>HYPERLINK </a:t>
            </a:r>
            <a:r>
              <a:rPr lang="fa-IR" sz="2400" b="1" dirty="0" smtClean="0">
                <a:effectLst>
                  <a:outerShdw blurRad="38100" dist="38100" dir="2700000" algn="tl">
                    <a:srgbClr val="000000">
                      <a:alpha val="43137"/>
                    </a:srgbClr>
                  </a:outerShdw>
                </a:effectLst>
                <a:cs typeface="0 Zar" panose="00000400000000000000" pitchFamily="2" charset="-78"/>
              </a:rPr>
              <a:t> </a:t>
            </a:r>
            <a:r>
              <a:rPr lang="fa-IR" sz="2400" dirty="0" smtClean="0">
                <a:solidFill>
                  <a:srgbClr val="0070C0"/>
                </a:solidFill>
                <a:cs typeface="0 Zar" panose="00000400000000000000" pitchFamily="2" charset="-78"/>
              </a:rPr>
              <a:t>را انتخاب می کنیم.در کادر باز شده این ابزار در سمت چپ کادر محل ارتباط را مشخص می کنیم. (گزینه </a:t>
            </a:r>
            <a:r>
              <a:rPr lang="en-US" sz="2400" dirty="0" smtClean="0">
                <a:solidFill>
                  <a:srgbClr val="0070C0"/>
                </a:solidFill>
                <a:cs typeface="0 Zar" panose="00000400000000000000" pitchFamily="2" charset="-78"/>
              </a:rPr>
              <a:t>PLACE IN THIS DOCUMENT</a:t>
            </a:r>
            <a:r>
              <a:rPr lang="fa-IR" sz="2400" dirty="0" smtClean="0">
                <a:solidFill>
                  <a:srgbClr val="0070C0"/>
                </a:solidFill>
                <a:cs typeface="0 Zar" panose="00000400000000000000" pitchFamily="2" charset="-78"/>
              </a:rPr>
              <a:t>) یعنی در همین صفحه گسترده .</a:t>
            </a:r>
          </a:p>
          <a:p>
            <a:pPr marL="0" indent="0" algn="just" rtl="1">
              <a:buNone/>
            </a:pPr>
            <a:r>
              <a:rPr lang="fa-IR" sz="2400" dirty="0" smtClean="0">
                <a:solidFill>
                  <a:srgbClr val="0070C0"/>
                </a:solidFill>
                <a:cs typeface="0 Zar" panose="00000400000000000000" pitchFamily="2" charset="-78"/>
              </a:rPr>
              <a:t>و در سمت راست کادر سلول و کاربرگ مورد نظر را انتخاب می کنیم. (طبق مثال می خواهیم به سلول مبلغ وام در کاربرگ اصل و فرع اقساط وام برویم).</a:t>
            </a:r>
          </a:p>
          <a:p>
            <a:pPr marL="0" indent="0" algn="just" rtl="1">
              <a:buNone/>
            </a:pPr>
            <a:r>
              <a:rPr lang="fa-IR" sz="2400" dirty="0" smtClean="0">
                <a:solidFill>
                  <a:srgbClr val="0070C0"/>
                </a:solidFill>
                <a:cs typeface="0 Zar" panose="00000400000000000000" pitchFamily="2" charset="-78"/>
              </a:rPr>
              <a:t>به همین منظور تنظیمات زیر را اعمال کرده و در نهایت </a:t>
            </a:r>
            <a:r>
              <a:rPr lang="en-US" sz="2400" dirty="0" smtClean="0">
                <a:solidFill>
                  <a:srgbClr val="0070C0"/>
                </a:solidFill>
                <a:cs typeface="0 Zar" panose="00000400000000000000" pitchFamily="2" charset="-78"/>
              </a:rPr>
              <a:t>OK</a:t>
            </a:r>
            <a:r>
              <a:rPr lang="fa-IR" sz="2400" dirty="0" smtClean="0">
                <a:solidFill>
                  <a:srgbClr val="0070C0"/>
                </a:solidFill>
                <a:cs typeface="0 Zar" panose="00000400000000000000" pitchFamily="2" charset="-78"/>
              </a:rPr>
              <a:t> را می زنیم</a:t>
            </a:r>
            <a:r>
              <a:rPr lang="fa-IR" sz="2400" dirty="0">
                <a:solidFill>
                  <a:srgbClr val="0070C0"/>
                </a:solidFill>
                <a:cs typeface="0 Zar" panose="00000400000000000000" pitchFamily="2" charset="-78"/>
              </a:rPr>
              <a:t>:</a:t>
            </a:r>
            <a:endParaRPr lang="fa-IR" sz="2400" dirty="0" smtClean="0">
              <a:solidFill>
                <a:srgbClr val="0070C0"/>
              </a:solidFill>
              <a:cs typeface="0 Zar" panose="00000400000000000000" pitchFamily="2" charset="-78"/>
            </a:endParaRPr>
          </a:p>
          <a:p>
            <a:pPr marL="457200" indent="-457200" algn="just" rtl="1">
              <a:buAutoNum type="arabicPeriod"/>
            </a:pPr>
            <a:r>
              <a:rPr lang="fa-IR" sz="2400" dirty="0" smtClean="0">
                <a:solidFill>
                  <a:srgbClr val="0070C0"/>
                </a:solidFill>
                <a:cs typeface="0 Zar" panose="00000400000000000000" pitchFamily="2" charset="-78"/>
              </a:rPr>
              <a:t>در مقابل گزینه </a:t>
            </a:r>
            <a:r>
              <a:rPr lang="en-US" sz="2400" dirty="0" smtClean="0">
                <a:solidFill>
                  <a:srgbClr val="0070C0"/>
                </a:solidFill>
                <a:cs typeface="0 Zar" panose="00000400000000000000" pitchFamily="2" charset="-78"/>
              </a:rPr>
              <a:t>TEXT TO DISPLAY</a:t>
            </a:r>
            <a:r>
              <a:rPr lang="fa-IR" sz="2400" dirty="0">
                <a:solidFill>
                  <a:srgbClr val="0070C0"/>
                </a:solidFill>
                <a:cs typeface="0 Zar" panose="00000400000000000000" pitchFamily="2" charset="-78"/>
              </a:rPr>
              <a:t> </a:t>
            </a:r>
            <a:r>
              <a:rPr lang="fa-IR" sz="2400" dirty="0" smtClean="0">
                <a:solidFill>
                  <a:srgbClr val="0070C0"/>
                </a:solidFill>
                <a:cs typeface="0 Zar" panose="00000400000000000000" pitchFamily="2" charset="-78"/>
              </a:rPr>
              <a:t>نام کاربرگ مقصد(اصل و فرع اقساط وام) </a:t>
            </a:r>
          </a:p>
          <a:p>
            <a:pPr marL="457200" indent="-457200" algn="just" rtl="1">
              <a:buAutoNum type="arabicPeriod"/>
            </a:pPr>
            <a:r>
              <a:rPr lang="fa-IR" sz="2400" dirty="0" smtClean="0">
                <a:solidFill>
                  <a:srgbClr val="0070C0"/>
                </a:solidFill>
                <a:cs typeface="0 Zar" panose="00000400000000000000" pitchFamily="2" charset="-78"/>
              </a:rPr>
              <a:t>در مقابل گزینه </a:t>
            </a:r>
            <a:r>
              <a:rPr lang="en-US" sz="2400" dirty="0" smtClean="0">
                <a:solidFill>
                  <a:srgbClr val="0070C0"/>
                </a:solidFill>
                <a:cs typeface="0 Zar" panose="00000400000000000000" pitchFamily="2" charset="-78"/>
              </a:rPr>
              <a:t>TYPE THE CELL REFERENCE</a:t>
            </a:r>
            <a:r>
              <a:rPr lang="fa-IR" sz="2400" dirty="0" smtClean="0">
                <a:solidFill>
                  <a:srgbClr val="0070C0"/>
                </a:solidFill>
                <a:cs typeface="0 Zar" panose="00000400000000000000" pitchFamily="2" charset="-78"/>
              </a:rPr>
              <a:t> آدرس سلول مبلغ وام را وارد می کنیم.</a:t>
            </a:r>
          </a:p>
          <a:p>
            <a:pPr marL="0" indent="0" algn="just" rtl="1">
              <a:buNone/>
            </a:pPr>
            <a:endParaRPr lang="fa-IR" sz="2400" dirty="0" smtClean="0">
              <a:solidFill>
                <a:srgbClr val="0070C0"/>
              </a:solidFill>
              <a:cs typeface="0 Zar" panose="00000400000000000000" pitchFamily="2" charset="-78"/>
            </a:endParaRPr>
          </a:p>
        </p:txBody>
      </p:sp>
    </p:spTree>
    <p:extLst>
      <p:ext uri="{BB962C8B-B14F-4D97-AF65-F5344CB8AC3E}">
        <p14:creationId xmlns:p14="http://schemas.microsoft.com/office/powerpoint/2010/main" val="198786643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1_Apex">
  <a:themeElements>
    <a:clrScheme name="Custom 1">
      <a:dk1>
        <a:srgbClr val="000054"/>
      </a:dk1>
      <a:lt1>
        <a:srgbClr val="EAEAEA"/>
      </a:lt1>
      <a:dk2>
        <a:srgbClr val="00007A"/>
      </a:dk2>
      <a:lt2>
        <a:srgbClr val="729900"/>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Concours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1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7373</TotalTime>
  <Words>1472</Words>
  <Application>Microsoft Office PowerPoint</Application>
  <PresentationFormat>On-screen Show (4:3)</PresentationFormat>
  <Paragraphs>218</Paragraphs>
  <Slides>14</Slides>
  <Notes>5</Notes>
  <HiddenSlides>0</HiddenSlides>
  <MMClips>0</MMClips>
  <ScaleCrop>false</ScaleCrop>
  <HeadingPairs>
    <vt:vector size="6" baseType="variant">
      <vt:variant>
        <vt:lpstr>Fonts Used</vt:lpstr>
      </vt:variant>
      <vt:variant>
        <vt:i4>16</vt:i4>
      </vt:variant>
      <vt:variant>
        <vt:lpstr>Theme</vt:lpstr>
      </vt:variant>
      <vt:variant>
        <vt:i4>5</vt:i4>
      </vt:variant>
      <vt:variant>
        <vt:lpstr>Slide Titles</vt:lpstr>
      </vt:variant>
      <vt:variant>
        <vt:i4>14</vt:i4>
      </vt:variant>
    </vt:vector>
  </HeadingPairs>
  <TitlesOfParts>
    <vt:vector size="35" baseType="lpstr">
      <vt:lpstr>0 Baran</vt:lpstr>
      <vt:lpstr>0 Zar</vt:lpstr>
      <vt:lpstr>Arial</vt:lpstr>
      <vt:lpstr>B Mitra</vt:lpstr>
      <vt:lpstr>B Ziba</vt:lpstr>
      <vt:lpstr>Book Antiqua</vt:lpstr>
      <vt:lpstr>Calibri</vt:lpstr>
      <vt:lpstr>Lucida Sans</vt:lpstr>
      <vt:lpstr>Lucida Sans Unicode</vt:lpstr>
      <vt:lpstr>Tahoma</vt:lpstr>
      <vt:lpstr>Times New Roman</vt:lpstr>
      <vt:lpstr>Trebuchet MS</vt:lpstr>
      <vt:lpstr>Verdana</vt:lpstr>
      <vt:lpstr>Wingdings</vt:lpstr>
      <vt:lpstr>Wingdings 2</vt:lpstr>
      <vt:lpstr>Wingdings 3</vt:lpstr>
      <vt:lpstr>Office Theme</vt:lpstr>
      <vt:lpstr>Apex</vt:lpstr>
      <vt:lpstr>1_Apex</vt:lpstr>
      <vt:lpstr>Concourse</vt:lpstr>
      <vt:lpstr>1_Opulent</vt:lpstr>
      <vt:lpstr>PowerPoint Presentation</vt:lpstr>
      <vt:lpstr>PowerPoint Presentation</vt:lpstr>
      <vt:lpstr>PowerPoint Presentation</vt:lpstr>
      <vt:lpstr>CHARTSبخش  </vt:lpstr>
      <vt:lpstr>PowerPoint Presentation</vt:lpstr>
      <vt:lpstr>PowerPoint Presentation</vt:lpstr>
      <vt:lpstr>PowerPoint Presentation</vt:lpstr>
      <vt:lpstr>PowerPoint Presentation</vt:lpstr>
      <vt:lpstr>HYPERLINKبخش  </vt:lpstr>
      <vt:lpstr>FORMULAS زبانه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مشاوره ازدواج</dc:title>
  <dc:subject>مربی خانواده</dc:subject>
  <dc:creator>دکتر محمد علی جمشیدی</dc:creator>
  <cp:keywords>ازدواج</cp:keywords>
  <cp:lastModifiedBy>Class Learning</cp:lastModifiedBy>
  <cp:revision>254</cp:revision>
  <dcterms:created xsi:type="dcterms:W3CDTF">2006-08-16T00:00:00Z</dcterms:created>
  <dcterms:modified xsi:type="dcterms:W3CDTF">2013-01-21T03:32:38Z</dcterms:modified>
  <cp:contentStatus>121212</cp:contentStatus>
</cp:coreProperties>
</file>