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1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1242204"/>
            <a:ext cx="8915399" cy="1276709"/>
          </a:xfrm>
        </p:spPr>
        <p:txBody>
          <a:bodyPr/>
          <a:lstStyle/>
          <a:p>
            <a:pPr algn="ctr"/>
            <a:r>
              <a:rPr lang="fa-IR" dirty="0" smtClean="0"/>
              <a:t>به نام خداوند جان و خرد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2829464"/>
            <a:ext cx="8915399" cy="3605841"/>
          </a:xfrm>
        </p:spPr>
        <p:txBody>
          <a:bodyPr/>
          <a:lstStyle/>
          <a:p>
            <a:pPr algn="r"/>
            <a:r>
              <a:rPr lang="fa-IR" sz="3200" dirty="0" smtClean="0">
                <a:cs typeface="B Nazanin" panose="00000400000000000000" pitchFamily="2" charset="-78"/>
              </a:rPr>
              <a:t>پژوهش عملیاتی 2</a:t>
            </a:r>
          </a:p>
          <a:p>
            <a:endParaRPr lang="fa-IR" dirty="0" smtClean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1288094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9242" y="2458528"/>
            <a:ext cx="8911687" cy="3045124"/>
          </a:xfrm>
        </p:spPr>
        <p:txBody>
          <a:bodyPr>
            <a:normAutofit/>
          </a:bodyPr>
          <a:lstStyle/>
          <a:p>
            <a:pPr algn="ctr"/>
            <a:r>
              <a:rPr lang="fa-IR" altLang="en-US" sz="4000" dirty="0"/>
              <a:t>زندگی تان شیرین و مستدام</a:t>
            </a:r>
            <a:endParaRPr lang="en-US" sz="4000" dirty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393690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7289" y="1423359"/>
            <a:ext cx="8915399" cy="3605841"/>
          </a:xfrm>
        </p:spPr>
        <p:txBody>
          <a:bodyPr/>
          <a:lstStyle/>
          <a:p>
            <a:pPr algn="r"/>
            <a:endParaRPr lang="fa-IR" sz="3200" dirty="0" smtClean="0"/>
          </a:p>
          <a:p>
            <a:pPr algn="r"/>
            <a:r>
              <a:rPr lang="fa-IR" sz="2000" dirty="0">
                <a:cs typeface="B Nazanin" panose="00000400000000000000" pitchFamily="2" charset="-78"/>
              </a:rPr>
              <a:t>در جلسات قبل آموختیم که چگونه جواب اساسی موجه ابتدایی را به دست آوریم</a:t>
            </a:r>
          </a:p>
          <a:p>
            <a:pPr algn="r"/>
            <a:r>
              <a:rPr lang="fa-IR" sz="2000" dirty="0">
                <a:cs typeface="B Nazanin" panose="00000400000000000000" pitchFamily="2" charset="-78"/>
              </a:rPr>
              <a:t>باید توجه داشت که :</a:t>
            </a:r>
          </a:p>
          <a:p>
            <a:pPr algn="r"/>
            <a:r>
              <a:rPr lang="fa-IR" sz="2000" dirty="0">
                <a:cs typeface="B Nazanin" panose="00000400000000000000" pitchFamily="2" charset="-78"/>
              </a:rPr>
              <a:t>1) به طور کلی هیچ کدام از روش های ارائه شده مستقیما دستیابی به یک جواب بهینه را تضمین نمی کنند و فقط جوابی موجه و ابتدایی را ارائه می دهند .</a:t>
            </a:r>
          </a:p>
          <a:p>
            <a:pPr algn="r"/>
            <a:endParaRPr lang="fa-IR" sz="2000" dirty="0">
              <a:cs typeface="B Nazanin" panose="00000400000000000000" pitchFamily="2" charset="-78"/>
            </a:endParaRPr>
          </a:p>
          <a:p>
            <a:pPr algn="r"/>
            <a:r>
              <a:rPr lang="fa-IR" sz="2000" dirty="0">
                <a:cs typeface="B Nazanin" panose="00000400000000000000" pitchFamily="2" charset="-78"/>
              </a:rPr>
              <a:t> 2 ) حتی در زمانی که این رویه ها جوابی بهینه را ارائه کنند نمی توان فهمید این جواب بهینه است.</a:t>
            </a:r>
            <a:endParaRPr lang="en-US" sz="2000" dirty="0">
              <a:cs typeface="B Nazanin" panose="00000400000000000000" pitchFamily="2" charset="-78"/>
            </a:endParaRPr>
          </a:p>
          <a:p>
            <a:endParaRPr lang="fa-IR" sz="2000" dirty="0" smtClean="0">
              <a:cs typeface="B Nazanin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8231477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7289" y="1423359"/>
            <a:ext cx="8915399" cy="3605841"/>
          </a:xfrm>
        </p:spPr>
        <p:txBody>
          <a:bodyPr/>
          <a:lstStyle/>
          <a:p>
            <a:pPr algn="r"/>
            <a:r>
              <a:rPr lang="fa-IR" sz="3200" dirty="0" smtClean="0">
                <a:cs typeface="B Nazanin" panose="00000400000000000000" pitchFamily="2" charset="-78"/>
              </a:rPr>
              <a:t>روش پله سنگ</a:t>
            </a:r>
            <a:endParaRPr lang="en-US" sz="3200" dirty="0" smtClean="0">
              <a:cs typeface="B Nazanin" panose="00000400000000000000" pitchFamily="2" charset="-78"/>
            </a:endParaRPr>
          </a:p>
          <a:p>
            <a:pPr algn="r"/>
            <a:r>
              <a:rPr lang="fa-IR" sz="3200" dirty="0" smtClean="0">
                <a:cs typeface="B Nazanin" panose="00000400000000000000" pitchFamily="2" charset="-78"/>
              </a:rPr>
              <a:t>این روش رویه ی را پی می گیرد که با عملیاتی پی در پی از یک جواب موجه ابتدایی شروع و جواب بهینه را پیدا می کند.</a:t>
            </a:r>
          </a:p>
          <a:p>
            <a:pPr algn="r"/>
            <a:endParaRPr lang="fa-IR" sz="3200" dirty="0" smtClean="0"/>
          </a:p>
        </p:txBody>
      </p:sp>
    </p:spTree>
    <p:extLst>
      <p:ext uri="{BB962C8B-B14F-4D97-AF65-F5344CB8AC3E}">
        <p14:creationId xmlns:p14="http://schemas.microsoft.com/office/powerpoint/2010/main" val="31552299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fa-IR" sz="2400" dirty="0" smtClean="0"/>
              <a:t>جدول حمل و نقل زیر را که جواب موجه ابتدایی آن به دست آمده را در نظر بگیرید</a:t>
            </a:r>
            <a:endParaRPr lang="en-US" sz="24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75023686"/>
              </p:ext>
            </p:extLst>
          </p:nvPr>
        </p:nvGraphicFramePr>
        <p:xfrm>
          <a:off x="3234906" y="2530414"/>
          <a:ext cx="5719314" cy="32924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3219"/>
                <a:gridCol w="953219"/>
                <a:gridCol w="953219"/>
                <a:gridCol w="953219"/>
                <a:gridCol w="953219"/>
                <a:gridCol w="953219"/>
              </a:tblGrid>
              <a:tr h="65848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عرضه</a:t>
                      </a:r>
                      <a:endParaRPr lang="en-US" dirty="0"/>
                    </a:p>
                  </a:txBody>
                  <a:tcPr/>
                </a:tc>
              </a:tr>
              <a:tr h="658483">
                <a:tc>
                  <a:txBody>
                    <a:bodyPr/>
                    <a:lstStyle/>
                    <a:p>
                      <a:r>
                        <a:rPr lang="fa-IR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10    </a:t>
                      </a:r>
                      <a:r>
                        <a:rPr lang="fa-IR" dirty="0" smtClean="0">
                          <a:solidFill>
                            <a:srgbClr val="FF0000"/>
                          </a:solidFill>
                        </a:rPr>
                        <a:t>50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    3    </a:t>
                      </a:r>
                      <a:r>
                        <a:rPr lang="fa-IR" dirty="0" smtClean="0">
                          <a:solidFill>
                            <a:srgbClr val="FF0000"/>
                          </a:solidFill>
                        </a:rPr>
                        <a:t>100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150</a:t>
                      </a:r>
                      <a:endParaRPr lang="en-US" dirty="0"/>
                    </a:p>
                  </a:txBody>
                  <a:tcPr/>
                </a:tc>
              </a:tr>
              <a:tr h="658483">
                <a:tc>
                  <a:txBody>
                    <a:bodyPr/>
                    <a:lstStyle/>
                    <a:p>
                      <a:r>
                        <a:rPr lang="fa-IR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7         </a:t>
                      </a:r>
                      <a:r>
                        <a:rPr lang="fa-IR" dirty="0" smtClean="0">
                          <a:solidFill>
                            <a:srgbClr val="FF0000"/>
                          </a:solidFill>
                        </a:rPr>
                        <a:t>50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    9    </a:t>
                      </a:r>
                      <a:r>
                        <a:rPr lang="fa-IR" dirty="0" smtClean="0">
                          <a:solidFill>
                            <a:srgbClr val="FF0000"/>
                          </a:solidFill>
                        </a:rPr>
                        <a:t>150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20            </a:t>
                      </a:r>
                      <a:r>
                        <a:rPr lang="fa-IR" dirty="0" smtClean="0">
                          <a:solidFill>
                            <a:srgbClr val="FF0000"/>
                          </a:solidFill>
                        </a:rPr>
                        <a:t>50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250</a:t>
                      </a:r>
                      <a:endParaRPr lang="en-US" dirty="0"/>
                    </a:p>
                  </a:txBody>
                  <a:tcPr/>
                </a:tc>
              </a:tr>
              <a:tr h="658483">
                <a:tc>
                  <a:txBody>
                    <a:bodyPr/>
                    <a:lstStyle/>
                    <a:p>
                      <a:r>
                        <a:rPr lang="fa-IR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18       </a:t>
                      </a:r>
                      <a:r>
                        <a:rPr lang="fa-IR" dirty="0" smtClean="0">
                          <a:solidFill>
                            <a:srgbClr val="FF0000"/>
                          </a:solidFill>
                        </a:rPr>
                        <a:t>50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50</a:t>
                      </a:r>
                      <a:endParaRPr lang="en-US" dirty="0"/>
                    </a:p>
                  </a:txBody>
                  <a:tcPr/>
                </a:tc>
              </a:tr>
              <a:tr h="658483">
                <a:tc>
                  <a:txBody>
                    <a:bodyPr/>
                    <a:lstStyle/>
                    <a:p>
                      <a:r>
                        <a:rPr lang="fa-IR" dirty="0" smtClean="0"/>
                        <a:t>تقاضا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150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150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100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568579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09"/>
            <a:ext cx="8911687" cy="1687769"/>
          </a:xfrm>
        </p:spPr>
        <p:txBody>
          <a:bodyPr>
            <a:normAutofit fontScale="90000"/>
          </a:bodyPr>
          <a:lstStyle/>
          <a:p>
            <a:r>
              <a:rPr lang="fa-IR" sz="2400" dirty="0" smtClean="0"/>
              <a:t>متغیر ورودی را بر حسب خانه خالی مشخص می کنیم به ازای تخصیص یک واحد از مسیر این خانه چه اثری در تابع کل هدف دارد .وقتی به خانه ی </a:t>
            </a:r>
            <a:r>
              <a:rPr lang="fa-IR" sz="2400" dirty="0" smtClean="0">
                <a:solidFill>
                  <a:srgbClr val="FF0000"/>
                </a:solidFill>
              </a:rPr>
              <a:t>3</a:t>
            </a:r>
            <a:r>
              <a:rPr lang="fa-IR" sz="2400" dirty="0" smtClean="0"/>
              <a:t> یک اضافه می کنیم تعادل بین عرضه و تقاضا به هم می ریزد ، تعادل را برقرار می کنیم از خانه ی خالی شروع می کنیم به سمت خانه ی پر</a:t>
            </a:r>
            <a:br>
              <a:rPr lang="fa-IR" sz="2400" dirty="0" smtClean="0"/>
            </a:br>
            <a:r>
              <a:rPr lang="fa-IR" sz="2400" dirty="0"/>
              <a:t/>
            </a:r>
            <a:br>
              <a:rPr lang="fa-IR" sz="2400" dirty="0"/>
            </a:br>
            <a:r>
              <a:rPr lang="fa-IR" sz="2400" dirty="0" smtClean="0"/>
              <a:t/>
            </a:r>
            <a:br>
              <a:rPr lang="fa-IR" sz="2400" dirty="0" smtClean="0"/>
            </a:br>
            <a:r>
              <a:rPr lang="fa-IR" sz="2400" dirty="0"/>
              <a:t/>
            </a:r>
            <a:br>
              <a:rPr lang="fa-IR" sz="2400" dirty="0"/>
            </a:br>
            <a:r>
              <a:rPr lang="fa-IR" sz="2400" dirty="0" smtClean="0"/>
              <a:t/>
            </a:r>
            <a:br>
              <a:rPr lang="fa-IR" sz="2400" dirty="0" smtClean="0"/>
            </a:br>
            <a:r>
              <a:rPr lang="fa-IR" sz="2400" dirty="0"/>
              <a:t/>
            </a:r>
            <a:br>
              <a:rPr lang="fa-IR" sz="2400" dirty="0"/>
            </a:br>
            <a:r>
              <a:rPr lang="fa-IR" sz="2400" dirty="0" smtClean="0"/>
              <a:t/>
            </a:r>
            <a:br>
              <a:rPr lang="fa-IR" sz="2400" dirty="0" smtClean="0"/>
            </a:br>
            <a:r>
              <a:rPr lang="fa-IR" sz="2400" dirty="0"/>
              <a:t/>
            </a:r>
            <a:br>
              <a:rPr lang="fa-IR" sz="2400" dirty="0"/>
            </a:br>
            <a:r>
              <a:rPr lang="fa-IR" sz="2400" dirty="0" smtClean="0"/>
              <a:t/>
            </a:r>
            <a:br>
              <a:rPr lang="fa-IR" sz="2400" dirty="0" smtClean="0"/>
            </a:br>
            <a:r>
              <a:rPr lang="fa-IR" sz="2400" dirty="0"/>
              <a:t/>
            </a:r>
            <a:br>
              <a:rPr lang="fa-IR" sz="2400" dirty="0"/>
            </a:br>
            <a:r>
              <a:rPr lang="fa-IR" sz="2400" dirty="0" smtClean="0"/>
              <a:t/>
            </a:r>
            <a:br>
              <a:rPr lang="fa-IR" sz="2400" dirty="0" smtClean="0"/>
            </a:br>
            <a:r>
              <a:rPr lang="fa-IR" sz="2400" dirty="0"/>
              <a:t/>
            </a:r>
            <a:br>
              <a:rPr lang="fa-IR" sz="2400" dirty="0"/>
            </a:br>
            <a:r>
              <a:rPr lang="fa-IR" sz="2400" dirty="0" smtClean="0"/>
              <a:t/>
            </a:r>
            <a:br>
              <a:rPr lang="fa-IR" sz="2400" dirty="0" smtClean="0"/>
            </a:br>
            <a:r>
              <a:rPr lang="fa-IR" sz="2400" dirty="0" smtClean="0"/>
              <a:t>9 -= 18- 20+ 7 – 3+ 10-3     </a:t>
            </a:r>
            <a:br>
              <a:rPr lang="fa-IR" sz="2400" dirty="0" smtClean="0"/>
            </a:br>
            <a:r>
              <a:rPr lang="fa-IR" sz="2400" dirty="0" smtClean="0"/>
              <a:t>4،400=(18*50) + (20*50) + (9*150) + (50*7) + (3*100) + (10*50)</a:t>
            </a:r>
            <a:endParaRPr lang="en-US" sz="24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57614991"/>
              </p:ext>
            </p:extLst>
          </p:nvPr>
        </p:nvGraphicFramePr>
        <p:xfrm>
          <a:off x="3234906" y="2530414"/>
          <a:ext cx="5719314" cy="32924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3219"/>
                <a:gridCol w="953219"/>
                <a:gridCol w="953219"/>
                <a:gridCol w="953219"/>
                <a:gridCol w="953219"/>
                <a:gridCol w="953219"/>
              </a:tblGrid>
              <a:tr h="65848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عرضه</a:t>
                      </a:r>
                      <a:endParaRPr lang="en-US" dirty="0"/>
                    </a:p>
                  </a:txBody>
                  <a:tcPr/>
                </a:tc>
              </a:tr>
              <a:tr h="658483">
                <a:tc>
                  <a:txBody>
                    <a:bodyPr/>
                    <a:lstStyle/>
                    <a:p>
                      <a:r>
                        <a:rPr lang="fa-IR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 </a:t>
                      </a:r>
                      <a:r>
                        <a:rPr lang="fa-IR" dirty="0" smtClean="0">
                          <a:solidFill>
                            <a:srgbClr val="00B0F0"/>
                          </a:solidFill>
                        </a:rPr>
                        <a:t>1-</a:t>
                      </a:r>
                      <a:r>
                        <a:rPr lang="fa-IR" dirty="0" smtClean="0"/>
                        <a:t>   10       </a:t>
                      </a:r>
                      <a:r>
                        <a:rPr lang="fa-IR" dirty="0" smtClean="0">
                          <a:solidFill>
                            <a:srgbClr val="FF0000"/>
                          </a:solidFill>
                        </a:rPr>
                        <a:t>50 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 </a:t>
                      </a:r>
                      <a:r>
                        <a:rPr lang="fa-IR" dirty="0" smtClean="0">
                          <a:solidFill>
                            <a:srgbClr val="00B0F0"/>
                          </a:solidFill>
                        </a:rPr>
                        <a:t>1+   </a:t>
                      </a:r>
                      <a:r>
                        <a:rPr lang="fa-IR" dirty="0" smtClean="0"/>
                        <a:t>3    </a:t>
                      </a:r>
                      <a:r>
                        <a:rPr lang="fa-IR" dirty="0" smtClean="0">
                          <a:solidFill>
                            <a:srgbClr val="FF0000"/>
                          </a:solidFill>
                        </a:rPr>
                        <a:t>100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150</a:t>
                      </a:r>
                      <a:endParaRPr lang="en-US" dirty="0"/>
                    </a:p>
                  </a:txBody>
                  <a:tcPr/>
                </a:tc>
              </a:tr>
              <a:tr h="658483">
                <a:tc>
                  <a:txBody>
                    <a:bodyPr/>
                    <a:lstStyle/>
                    <a:p>
                      <a:r>
                        <a:rPr lang="fa-IR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      7               </a:t>
                      </a:r>
                      <a:r>
                        <a:rPr lang="fa-IR" dirty="0" smtClean="0">
                          <a:solidFill>
                            <a:srgbClr val="00B0F0"/>
                          </a:solidFill>
                        </a:rPr>
                        <a:t>1-</a:t>
                      </a:r>
                      <a:r>
                        <a:rPr lang="fa-IR" dirty="0" smtClean="0">
                          <a:solidFill>
                            <a:srgbClr val="FF0000"/>
                          </a:solidFill>
                        </a:rPr>
                        <a:t>   50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    9    </a:t>
                      </a:r>
                      <a:r>
                        <a:rPr lang="fa-IR" dirty="0" smtClean="0">
                          <a:solidFill>
                            <a:srgbClr val="FF0000"/>
                          </a:solidFill>
                        </a:rPr>
                        <a:t>150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 20                         </a:t>
                      </a:r>
                      <a:r>
                        <a:rPr lang="fa-IR" dirty="0" smtClean="0">
                          <a:solidFill>
                            <a:srgbClr val="00B0F0"/>
                          </a:solidFill>
                        </a:rPr>
                        <a:t>1+</a:t>
                      </a:r>
                      <a:r>
                        <a:rPr lang="fa-IR" dirty="0" smtClean="0">
                          <a:solidFill>
                            <a:srgbClr val="FF0000"/>
                          </a:solidFill>
                        </a:rPr>
                        <a:t>  50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250</a:t>
                      </a:r>
                      <a:endParaRPr lang="en-US" dirty="0"/>
                    </a:p>
                  </a:txBody>
                  <a:tcPr/>
                </a:tc>
              </a:tr>
              <a:tr h="658483">
                <a:tc>
                  <a:txBody>
                    <a:bodyPr/>
                    <a:lstStyle/>
                    <a:p>
                      <a:r>
                        <a:rPr lang="fa-IR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>
                          <a:solidFill>
                            <a:srgbClr val="00B0F0"/>
                          </a:solidFill>
                        </a:rPr>
                        <a:t>1+</a:t>
                      </a:r>
                      <a:r>
                        <a:rPr lang="fa-IR" dirty="0" smtClean="0"/>
                        <a:t>    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18       </a:t>
                      </a:r>
                      <a:r>
                        <a:rPr lang="fa-IR" dirty="0" smtClean="0">
                          <a:solidFill>
                            <a:srgbClr val="00B0F0"/>
                          </a:solidFill>
                        </a:rPr>
                        <a:t>1-</a:t>
                      </a:r>
                      <a:r>
                        <a:rPr lang="fa-IR" dirty="0" smtClean="0">
                          <a:solidFill>
                            <a:srgbClr val="FF0000"/>
                          </a:solidFill>
                        </a:rPr>
                        <a:t>   50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50</a:t>
                      </a:r>
                      <a:endParaRPr lang="en-US" dirty="0"/>
                    </a:p>
                  </a:txBody>
                  <a:tcPr/>
                </a:tc>
              </a:tr>
              <a:tr h="658483">
                <a:tc>
                  <a:txBody>
                    <a:bodyPr/>
                    <a:lstStyle/>
                    <a:p>
                      <a:r>
                        <a:rPr lang="fa-IR" dirty="0" smtClean="0"/>
                        <a:t>تقاضا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150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150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100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5" name="Straight Arrow Connector 4"/>
          <p:cNvCxnSpPr/>
          <p:nvPr/>
        </p:nvCxnSpPr>
        <p:spPr>
          <a:xfrm flipV="1">
            <a:off x="4804913" y="3683479"/>
            <a:ext cx="17253" cy="8540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4891177" y="3683479"/>
            <a:ext cx="81951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5710687" y="3752491"/>
            <a:ext cx="0" cy="44857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5848709" y="4201064"/>
            <a:ext cx="171665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7565366" y="4459857"/>
            <a:ext cx="0" cy="4830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>
            <a:off x="4960189" y="4942936"/>
            <a:ext cx="241539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84120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71889751"/>
              </p:ext>
            </p:extLst>
          </p:nvPr>
        </p:nvGraphicFramePr>
        <p:xfrm>
          <a:off x="3234906" y="2530414"/>
          <a:ext cx="5719314" cy="32924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3219"/>
                <a:gridCol w="953219"/>
                <a:gridCol w="953219"/>
                <a:gridCol w="953219"/>
                <a:gridCol w="953219"/>
                <a:gridCol w="953219"/>
              </a:tblGrid>
              <a:tr h="65848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عرضه</a:t>
                      </a:r>
                      <a:endParaRPr lang="en-US" dirty="0"/>
                    </a:p>
                  </a:txBody>
                  <a:tcPr/>
                </a:tc>
              </a:tr>
              <a:tr h="658483">
                <a:tc>
                  <a:txBody>
                    <a:bodyPr/>
                    <a:lstStyle/>
                    <a:p>
                      <a:r>
                        <a:rPr lang="fa-IR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10    </a:t>
                      </a:r>
                      <a:r>
                        <a:rPr lang="fa-IR" dirty="0" smtClean="0">
                          <a:solidFill>
                            <a:srgbClr val="FF0000"/>
                          </a:solidFill>
                        </a:rPr>
                        <a:t>50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 </a:t>
                      </a:r>
                      <a:r>
                        <a:rPr lang="fa-IR" dirty="0" smtClean="0">
                          <a:solidFill>
                            <a:srgbClr val="00B0F0"/>
                          </a:solidFill>
                        </a:rPr>
                        <a:t>1-</a:t>
                      </a:r>
                      <a:r>
                        <a:rPr lang="fa-IR" dirty="0" smtClean="0"/>
                        <a:t>   3    </a:t>
                      </a:r>
                      <a:r>
                        <a:rPr lang="fa-IR" dirty="0" smtClean="0">
                          <a:solidFill>
                            <a:srgbClr val="FF0000"/>
                          </a:solidFill>
                        </a:rPr>
                        <a:t>100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>
                          <a:solidFill>
                            <a:srgbClr val="00B0F0"/>
                          </a:solidFill>
                        </a:rPr>
                        <a:t>1+</a:t>
                      </a:r>
                      <a:r>
                        <a:rPr lang="fa-IR" dirty="0" smtClean="0"/>
                        <a:t>  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150</a:t>
                      </a:r>
                      <a:endParaRPr lang="en-US" dirty="0"/>
                    </a:p>
                  </a:txBody>
                  <a:tcPr/>
                </a:tc>
              </a:tr>
              <a:tr h="658483">
                <a:tc>
                  <a:txBody>
                    <a:bodyPr/>
                    <a:lstStyle/>
                    <a:p>
                      <a:r>
                        <a:rPr lang="fa-IR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>
                          <a:solidFill>
                            <a:srgbClr val="00B0F0"/>
                          </a:solidFill>
                        </a:rPr>
                        <a:t>1+   </a:t>
                      </a:r>
                      <a:r>
                        <a:rPr lang="fa-IR" dirty="0" smtClean="0"/>
                        <a:t>7              </a:t>
                      </a:r>
                      <a:r>
                        <a:rPr lang="fa-IR" dirty="0" smtClean="0">
                          <a:solidFill>
                            <a:srgbClr val="FF0000"/>
                          </a:solidFill>
                        </a:rPr>
                        <a:t>50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    9    </a:t>
                      </a:r>
                      <a:r>
                        <a:rPr lang="fa-IR" dirty="0" smtClean="0">
                          <a:solidFill>
                            <a:srgbClr val="FF0000"/>
                          </a:solidFill>
                        </a:rPr>
                        <a:t>150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>
                          <a:solidFill>
                            <a:srgbClr val="00B0F0"/>
                          </a:solidFill>
                        </a:rPr>
                        <a:t>1-</a:t>
                      </a:r>
                      <a:r>
                        <a:rPr lang="fa-IR" dirty="0" smtClean="0"/>
                        <a:t>  20               </a:t>
                      </a:r>
                      <a:r>
                        <a:rPr lang="fa-IR" dirty="0" smtClean="0">
                          <a:solidFill>
                            <a:srgbClr val="FF0000"/>
                          </a:solidFill>
                        </a:rPr>
                        <a:t>50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250</a:t>
                      </a:r>
                      <a:endParaRPr lang="en-US" dirty="0"/>
                    </a:p>
                  </a:txBody>
                  <a:tcPr/>
                </a:tc>
              </a:tr>
              <a:tr h="658483">
                <a:tc>
                  <a:txBody>
                    <a:bodyPr/>
                    <a:lstStyle/>
                    <a:p>
                      <a:r>
                        <a:rPr lang="fa-IR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18       </a:t>
                      </a:r>
                      <a:r>
                        <a:rPr lang="fa-IR" dirty="0" smtClean="0">
                          <a:solidFill>
                            <a:srgbClr val="FF0000"/>
                          </a:solidFill>
                        </a:rPr>
                        <a:t>50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50</a:t>
                      </a:r>
                      <a:endParaRPr lang="en-US" dirty="0"/>
                    </a:p>
                  </a:txBody>
                  <a:tcPr/>
                </a:tc>
              </a:tr>
              <a:tr h="658483">
                <a:tc>
                  <a:txBody>
                    <a:bodyPr/>
                    <a:lstStyle/>
                    <a:p>
                      <a:r>
                        <a:rPr lang="fa-IR" dirty="0" smtClean="0"/>
                        <a:t>تقاضا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150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150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100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r"/>
            <a:r>
              <a:rPr lang="fa-IR" sz="2800" dirty="0">
                <a:cs typeface="B Nazanin" panose="00000400000000000000" pitchFamily="2" charset="-78"/>
              </a:rPr>
              <a:t>اختصاص هر یک واحد کالا در یک مسیر( سه یک) چه اثری بر تابع کل دارد </a:t>
            </a:r>
            <a:br>
              <a:rPr lang="fa-IR" sz="2800" dirty="0">
                <a:cs typeface="B Nazanin" panose="00000400000000000000" pitchFamily="2" charset="-78"/>
              </a:rPr>
            </a:br>
            <a:r>
              <a:rPr lang="fa-IR" sz="2800" dirty="0">
                <a:cs typeface="B Nazanin" panose="00000400000000000000" pitchFamily="2" charset="-78"/>
              </a:rPr>
              <a:t>این منفی 9 یعنی هر یک واحد کالا در این مسیر جابه جا شود باعث کم شدن 9 واحد هزینه می شود این مسیر ر باید برای سایر خانه های خالی </a:t>
            </a:r>
            <a:r>
              <a:rPr lang="fa-IR" sz="2800" dirty="0" smtClean="0">
                <a:cs typeface="B Nazanin" panose="00000400000000000000" pitchFamily="2" charset="-78"/>
              </a:rPr>
              <a:t>برویم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5 </a:t>
            </a:r>
            <a:br>
              <a:rPr lang="fa-IR" sz="2800" dirty="0" smtClean="0">
                <a:cs typeface="B Nazanin" panose="00000400000000000000" pitchFamily="2" charset="-78"/>
              </a:rPr>
            </a:br>
            <a:r>
              <a:rPr lang="fa-IR" sz="2800" dirty="0">
                <a:cs typeface="B Nazanin" panose="00000400000000000000" pitchFamily="2" charset="-78"/>
              </a:rPr>
              <a:t/>
            </a:r>
            <a:br>
              <a:rPr lang="fa-IR" sz="2800" dirty="0">
                <a:cs typeface="B Nazanin" panose="00000400000000000000" pitchFamily="2" charset="-78"/>
              </a:rPr>
            </a:br>
            <a:r>
              <a:rPr lang="fa-IR" sz="2800" dirty="0" smtClean="0">
                <a:cs typeface="B Nazanin" panose="00000400000000000000" pitchFamily="2" charset="-78"/>
              </a:rPr>
              <a:t/>
            </a:r>
            <a:br>
              <a:rPr lang="fa-IR" sz="2800" dirty="0" smtClean="0">
                <a:cs typeface="B Nazanin" panose="00000400000000000000" pitchFamily="2" charset="-78"/>
              </a:rPr>
            </a:br>
            <a:r>
              <a:rPr lang="fa-IR" sz="2800" dirty="0">
                <a:cs typeface="B Nazanin" panose="00000400000000000000" pitchFamily="2" charset="-78"/>
              </a:rPr>
              <a:t/>
            </a:r>
            <a:br>
              <a:rPr lang="fa-IR" sz="2800" dirty="0">
                <a:cs typeface="B Nazanin" panose="00000400000000000000" pitchFamily="2" charset="-78"/>
              </a:rPr>
            </a:br>
            <a:r>
              <a:rPr lang="fa-IR" sz="2800" dirty="0" smtClean="0">
                <a:cs typeface="B Nazanin" panose="00000400000000000000" pitchFamily="2" charset="-78"/>
              </a:rPr>
              <a:t/>
            </a:r>
            <a:br>
              <a:rPr lang="fa-IR" sz="2800" dirty="0" smtClean="0">
                <a:cs typeface="B Nazanin" panose="00000400000000000000" pitchFamily="2" charset="-78"/>
              </a:rPr>
            </a:br>
            <a:r>
              <a:rPr lang="fa-IR" sz="2800" dirty="0">
                <a:cs typeface="B Nazanin" panose="00000400000000000000" pitchFamily="2" charset="-78"/>
              </a:rPr>
              <a:t/>
            </a:r>
            <a:br>
              <a:rPr lang="fa-IR" sz="2800" dirty="0">
                <a:cs typeface="B Nazanin" panose="00000400000000000000" pitchFamily="2" charset="-78"/>
              </a:rPr>
            </a:br>
            <a:r>
              <a:rPr lang="fa-IR" sz="2800" dirty="0" smtClean="0">
                <a:cs typeface="B Nazanin" panose="00000400000000000000" pitchFamily="2" charset="-78"/>
              </a:rPr>
              <a:t/>
            </a:r>
            <a:br>
              <a:rPr lang="fa-IR" sz="2800" dirty="0" smtClean="0">
                <a:cs typeface="B Nazanin" panose="00000400000000000000" pitchFamily="2" charset="-78"/>
              </a:rPr>
            </a:br>
            <a:r>
              <a:rPr lang="fa-IR" sz="2800" dirty="0">
                <a:cs typeface="B Nazanin" panose="00000400000000000000" pitchFamily="2" charset="-78"/>
              </a:rPr>
              <a:t/>
            </a:r>
            <a:br>
              <a:rPr lang="fa-IR" sz="2800" dirty="0">
                <a:cs typeface="B Nazanin" panose="00000400000000000000" pitchFamily="2" charset="-78"/>
              </a:rPr>
            </a:br>
            <a:r>
              <a:rPr lang="fa-IR" sz="2800" dirty="0" smtClean="0">
                <a:cs typeface="B Nazanin" panose="00000400000000000000" pitchFamily="2" charset="-78"/>
              </a:rPr>
              <a:t/>
            </a:r>
            <a:br>
              <a:rPr lang="fa-IR" sz="2800" dirty="0" smtClean="0">
                <a:cs typeface="B Nazanin" panose="00000400000000000000" pitchFamily="2" charset="-78"/>
              </a:rPr>
            </a:br>
            <a:r>
              <a:rPr lang="fa-IR" sz="2800" dirty="0">
                <a:cs typeface="B Nazanin" panose="00000400000000000000" pitchFamily="2" charset="-78"/>
              </a:rPr>
              <a:t/>
            </a:r>
            <a:br>
              <a:rPr lang="fa-IR" sz="2800" dirty="0">
                <a:cs typeface="B Nazanin" panose="00000400000000000000" pitchFamily="2" charset="-78"/>
              </a:rPr>
            </a:br>
            <a:r>
              <a:rPr lang="fa-IR" sz="2800" dirty="0" smtClean="0">
                <a:cs typeface="B Nazanin" panose="00000400000000000000" pitchFamily="2" charset="-78"/>
              </a:rPr>
              <a:t>                                   5-  = 3  -  7  +  20  -  11</a:t>
            </a:r>
            <a:br>
              <a:rPr lang="fa-IR" sz="2800" dirty="0" smtClean="0">
                <a:cs typeface="B Nazanin" panose="00000400000000000000" pitchFamily="2" charset="-78"/>
              </a:rPr>
            </a:br>
            <a:endParaRPr lang="en-US" sz="2800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7729268" y="3476445"/>
            <a:ext cx="8626" cy="5348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 flipV="1">
            <a:off x="5900468" y="4183811"/>
            <a:ext cx="1716657" cy="172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V="1">
            <a:off x="5943600" y="3545457"/>
            <a:ext cx="17253" cy="5693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6038491" y="3545457"/>
            <a:ext cx="150962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42626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fa-IR" sz="2400" dirty="0" smtClean="0"/>
              <a:t>وقتی که مسیر پیش گفته شده را برای تمامی خانه های خالی انجام دادیم به این جدول می رسیم</a:t>
            </a: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/>
              <a:t/>
            </a:r>
            <a:br>
              <a:rPr lang="en-US" sz="2400" dirty="0"/>
            </a:br>
            <a:r>
              <a:rPr lang="fa-IR" sz="2400" dirty="0" smtClean="0"/>
              <a:t>کوچکترین عدد به عنوان متغییر ورودی  انتخاب می شود  9-</a:t>
            </a:r>
            <a:endParaRPr lang="en-US" sz="24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69810561"/>
              </p:ext>
            </p:extLst>
          </p:nvPr>
        </p:nvGraphicFramePr>
        <p:xfrm>
          <a:off x="3234906" y="2530414"/>
          <a:ext cx="5719314" cy="32924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3219"/>
                <a:gridCol w="953219"/>
                <a:gridCol w="953219"/>
                <a:gridCol w="953219"/>
                <a:gridCol w="953219"/>
                <a:gridCol w="953219"/>
              </a:tblGrid>
              <a:tr h="65848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عرضه</a:t>
                      </a:r>
                      <a:endParaRPr lang="en-US" dirty="0"/>
                    </a:p>
                  </a:txBody>
                  <a:tcPr/>
                </a:tc>
              </a:tr>
              <a:tr h="658483">
                <a:tc>
                  <a:txBody>
                    <a:bodyPr/>
                    <a:lstStyle/>
                    <a:p>
                      <a:r>
                        <a:rPr lang="fa-IR" dirty="0" smtClean="0">
                          <a:cs typeface="B Nazanin" panose="00000400000000000000" pitchFamily="2" charset="-78"/>
                        </a:rPr>
                        <a:t>1</a:t>
                      </a:r>
                      <a:endParaRPr lang="en-US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>
                          <a:cs typeface="B Nazanin" panose="00000400000000000000" pitchFamily="2" charset="-78"/>
                        </a:rPr>
                        <a:t>10</a:t>
                      </a:r>
                      <a:endParaRPr lang="en-US" dirty="0">
                        <a:solidFill>
                          <a:srgbClr val="FF0000"/>
                        </a:solidFill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>
                          <a:cs typeface="B Nazanin" panose="00000400000000000000" pitchFamily="2" charset="-78"/>
                        </a:rPr>
                        <a:t>    3</a:t>
                      </a:r>
                      <a:endParaRPr lang="en-US" dirty="0">
                        <a:solidFill>
                          <a:srgbClr val="FF0000"/>
                        </a:solidFill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>
                          <a:cs typeface="B Nazanin" panose="00000400000000000000" pitchFamily="2" charset="-78"/>
                        </a:rPr>
                        <a:t>20</a:t>
                      </a:r>
                      <a:r>
                        <a:rPr lang="en-US" dirty="0" smtClean="0">
                          <a:cs typeface="B Nazanin" panose="00000400000000000000" pitchFamily="2" charset="-78"/>
                        </a:rPr>
                        <a:t>      </a:t>
                      </a:r>
                      <a:r>
                        <a:rPr lang="en-US" dirty="0" smtClean="0">
                          <a:solidFill>
                            <a:srgbClr val="00B0F0"/>
                          </a:solidFill>
                          <a:cs typeface="B Nazanin" panose="00000400000000000000" pitchFamily="2" charset="-78"/>
                        </a:rPr>
                        <a:t>+15</a:t>
                      </a:r>
                      <a:endParaRPr lang="en-US" dirty="0">
                        <a:solidFill>
                          <a:srgbClr val="00B0F0"/>
                        </a:solidFill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>
                          <a:cs typeface="B Nazanin" panose="00000400000000000000" pitchFamily="2" charset="-78"/>
                        </a:rPr>
                        <a:t>11</a:t>
                      </a:r>
                      <a:r>
                        <a:rPr lang="en-US" dirty="0" smtClean="0">
                          <a:cs typeface="B Nazanin" panose="00000400000000000000" pitchFamily="2" charset="-78"/>
                        </a:rPr>
                        <a:t>     </a:t>
                      </a:r>
                      <a:r>
                        <a:rPr lang="en-US" dirty="0" smtClean="0">
                          <a:solidFill>
                            <a:srgbClr val="00B0F0"/>
                          </a:solidFill>
                          <a:cs typeface="B Nazanin" panose="00000400000000000000" pitchFamily="2" charset="-78"/>
                        </a:rPr>
                        <a:t>-5</a:t>
                      </a:r>
                      <a:endParaRPr lang="en-US" dirty="0">
                        <a:solidFill>
                          <a:srgbClr val="00B0F0"/>
                        </a:solidFill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>
                          <a:cs typeface="B Nazanin" panose="00000400000000000000" pitchFamily="2" charset="-78"/>
                        </a:rPr>
                        <a:t>150</a:t>
                      </a:r>
                      <a:endParaRPr lang="en-US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</a:tr>
              <a:tr h="658483">
                <a:tc>
                  <a:txBody>
                    <a:bodyPr/>
                    <a:lstStyle/>
                    <a:p>
                      <a:r>
                        <a:rPr lang="fa-IR" dirty="0" smtClean="0">
                          <a:cs typeface="B Nazanin" panose="00000400000000000000" pitchFamily="2" charset="-78"/>
                        </a:rPr>
                        <a:t>2</a:t>
                      </a:r>
                      <a:endParaRPr lang="en-US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>
                          <a:cs typeface="B Nazanin" panose="00000400000000000000" pitchFamily="2" charset="-78"/>
                        </a:rPr>
                        <a:t>12 </a:t>
                      </a:r>
                      <a:r>
                        <a:rPr lang="en-US" dirty="0" smtClean="0">
                          <a:cs typeface="B Nazanin" panose="00000400000000000000" pitchFamily="2" charset="-78"/>
                        </a:rPr>
                        <a:t>      </a:t>
                      </a:r>
                      <a:r>
                        <a:rPr lang="en-US" dirty="0" smtClean="0">
                          <a:solidFill>
                            <a:srgbClr val="00B0F0"/>
                          </a:solidFill>
                          <a:cs typeface="B Nazanin" panose="00000400000000000000" pitchFamily="2" charset="-78"/>
                        </a:rPr>
                        <a:t>-2</a:t>
                      </a:r>
                      <a:endParaRPr lang="en-US" dirty="0">
                        <a:solidFill>
                          <a:srgbClr val="00B0F0"/>
                        </a:solidFill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>
                          <a:cs typeface="B Nazanin" panose="00000400000000000000" pitchFamily="2" charset="-78"/>
                        </a:rPr>
                        <a:t>7</a:t>
                      </a:r>
                      <a:endParaRPr lang="en-US" dirty="0">
                        <a:solidFill>
                          <a:srgbClr val="FF0000"/>
                        </a:solidFill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>
                          <a:cs typeface="B Nazanin" panose="00000400000000000000" pitchFamily="2" charset="-78"/>
                        </a:rPr>
                        <a:t>    9</a:t>
                      </a:r>
                      <a:endParaRPr lang="en-US" dirty="0">
                        <a:solidFill>
                          <a:srgbClr val="FF0000"/>
                        </a:solidFill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>
                          <a:cs typeface="B Nazanin" panose="00000400000000000000" pitchFamily="2" charset="-78"/>
                        </a:rPr>
                        <a:t>20</a:t>
                      </a:r>
                      <a:endParaRPr lang="en-US" dirty="0">
                        <a:solidFill>
                          <a:srgbClr val="FF0000"/>
                        </a:solidFill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>
                          <a:cs typeface="B Nazanin" panose="00000400000000000000" pitchFamily="2" charset="-78"/>
                        </a:rPr>
                        <a:t>250</a:t>
                      </a:r>
                      <a:endParaRPr lang="en-US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</a:tr>
              <a:tr h="658483">
                <a:tc>
                  <a:txBody>
                    <a:bodyPr/>
                    <a:lstStyle/>
                    <a:p>
                      <a:r>
                        <a:rPr lang="fa-IR" dirty="0" smtClean="0">
                          <a:cs typeface="B Nazanin" panose="00000400000000000000" pitchFamily="2" charset="-78"/>
                        </a:rPr>
                        <a:t>3</a:t>
                      </a:r>
                      <a:endParaRPr lang="en-US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>
                          <a:cs typeface="B Nazanin" panose="00000400000000000000" pitchFamily="2" charset="-78"/>
                        </a:rPr>
                        <a:t>3</a:t>
                      </a:r>
                      <a:r>
                        <a:rPr lang="en-US" dirty="0" smtClean="0">
                          <a:cs typeface="B Nazanin" panose="00000400000000000000" pitchFamily="2" charset="-78"/>
                        </a:rPr>
                        <a:t>        </a:t>
                      </a:r>
                      <a:r>
                        <a:rPr lang="en-US" dirty="0" smtClean="0">
                          <a:solidFill>
                            <a:srgbClr val="00B0F0"/>
                          </a:solidFill>
                          <a:cs typeface="B Nazanin" panose="00000400000000000000" pitchFamily="2" charset="-78"/>
                        </a:rPr>
                        <a:t>-9</a:t>
                      </a:r>
                      <a:r>
                        <a:rPr lang="en-US" baseline="0" dirty="0" smtClean="0">
                          <a:solidFill>
                            <a:srgbClr val="00B0F0"/>
                          </a:solidFill>
                          <a:cs typeface="B Nazanin" panose="00000400000000000000" pitchFamily="2" charset="-78"/>
                        </a:rPr>
                        <a:t> </a:t>
                      </a:r>
                      <a:endParaRPr lang="en-US" dirty="0">
                        <a:solidFill>
                          <a:srgbClr val="00B0F0"/>
                        </a:solidFill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>
                          <a:cs typeface="B Nazanin" panose="00000400000000000000" pitchFamily="2" charset="-78"/>
                        </a:rPr>
                        <a:t>14</a:t>
                      </a:r>
                      <a:r>
                        <a:rPr lang="en-US" dirty="0" smtClean="0">
                          <a:cs typeface="B Nazanin" panose="00000400000000000000" pitchFamily="2" charset="-78"/>
                        </a:rPr>
                        <a:t>        </a:t>
                      </a:r>
                      <a:r>
                        <a:rPr lang="en-US" dirty="0" smtClean="0">
                          <a:solidFill>
                            <a:srgbClr val="00B0F0"/>
                          </a:solidFill>
                          <a:cs typeface="B Nazanin" panose="00000400000000000000" pitchFamily="2" charset="-78"/>
                        </a:rPr>
                        <a:t>+9</a:t>
                      </a:r>
                      <a:endParaRPr lang="en-US" dirty="0">
                        <a:solidFill>
                          <a:srgbClr val="00B0F0"/>
                        </a:solidFill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>
                          <a:cs typeface="B Nazanin" panose="00000400000000000000" pitchFamily="2" charset="-78"/>
                        </a:rPr>
                        <a:t>16</a:t>
                      </a:r>
                      <a:r>
                        <a:rPr lang="en-US" dirty="0" smtClean="0">
                          <a:cs typeface="B Nazanin" panose="00000400000000000000" pitchFamily="2" charset="-78"/>
                        </a:rPr>
                        <a:t>       </a:t>
                      </a:r>
                      <a:r>
                        <a:rPr lang="en-US" dirty="0" smtClean="0">
                          <a:solidFill>
                            <a:srgbClr val="00B0F0"/>
                          </a:solidFill>
                          <a:cs typeface="B Nazanin" panose="00000400000000000000" pitchFamily="2" charset="-78"/>
                        </a:rPr>
                        <a:t>+9</a:t>
                      </a:r>
                      <a:endParaRPr lang="en-US" dirty="0">
                        <a:solidFill>
                          <a:srgbClr val="00B0F0"/>
                        </a:solidFill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>
                          <a:cs typeface="B Nazanin" panose="00000400000000000000" pitchFamily="2" charset="-78"/>
                        </a:rPr>
                        <a:t>18</a:t>
                      </a:r>
                      <a:r>
                        <a:rPr lang="en-US" dirty="0" smtClean="0">
                          <a:cs typeface="B Nazanin" panose="00000400000000000000" pitchFamily="2" charset="-78"/>
                        </a:rPr>
                        <a:t>        </a:t>
                      </a:r>
                      <a:endParaRPr lang="en-US" dirty="0">
                        <a:solidFill>
                          <a:srgbClr val="FF0000"/>
                        </a:solidFill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>
                          <a:cs typeface="B Nazanin" panose="00000400000000000000" pitchFamily="2" charset="-78"/>
                        </a:rPr>
                        <a:t>50</a:t>
                      </a:r>
                      <a:endParaRPr lang="en-US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</a:tr>
              <a:tr h="658483">
                <a:tc>
                  <a:txBody>
                    <a:bodyPr/>
                    <a:lstStyle/>
                    <a:p>
                      <a:r>
                        <a:rPr lang="fa-IR" dirty="0" smtClean="0">
                          <a:cs typeface="B Nazanin" panose="00000400000000000000" pitchFamily="2" charset="-78"/>
                        </a:rPr>
                        <a:t>تقاضا</a:t>
                      </a:r>
                      <a:endParaRPr lang="en-US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>
                          <a:cs typeface="B Nazanin" panose="00000400000000000000" pitchFamily="2" charset="-78"/>
                        </a:rPr>
                        <a:t>50</a:t>
                      </a:r>
                      <a:endParaRPr lang="en-US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>
                          <a:cs typeface="B Nazanin" panose="00000400000000000000" pitchFamily="2" charset="-78"/>
                        </a:rPr>
                        <a:t>150</a:t>
                      </a:r>
                      <a:endParaRPr lang="en-US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>
                          <a:cs typeface="B Nazanin" panose="00000400000000000000" pitchFamily="2" charset="-78"/>
                        </a:rPr>
                        <a:t>150</a:t>
                      </a:r>
                      <a:endParaRPr lang="en-US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>
                          <a:cs typeface="B Nazanin" panose="00000400000000000000" pitchFamily="2" charset="-78"/>
                        </a:rPr>
                        <a:t>100</a:t>
                      </a:r>
                      <a:endParaRPr lang="en-US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37752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fa-IR" sz="2000" dirty="0" smtClean="0"/>
              <a:t>خانه منفی 9 را به عنوان متغییر ورودی انتخاب می کنیم  مسیر پله سنگی  خانه (سه یک) را در نظر بگیرید و از میان تمام خانه های که راس مسیر پله سنگ در آن ها قرار دارد  و دارای علامت منفی هستند خانه ای را انتخاب کنید که کمترین مقدار متغیر اساسی را داردمتغیر مربوط به این خانه متغیر خروجی است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 (50-50)+(100+50) +(50-50)+ (50+50) + (50-50) +50                                                            </a:t>
            </a:r>
            <a:endParaRPr lang="en-US" sz="20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47776432"/>
              </p:ext>
            </p:extLst>
          </p:nvPr>
        </p:nvGraphicFramePr>
        <p:xfrm>
          <a:off x="3234906" y="2530414"/>
          <a:ext cx="5719314" cy="35483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3219"/>
                <a:gridCol w="953219"/>
                <a:gridCol w="953219"/>
                <a:gridCol w="953219"/>
                <a:gridCol w="953219"/>
                <a:gridCol w="953219"/>
              </a:tblGrid>
              <a:tr h="65848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عرضه</a:t>
                      </a:r>
                      <a:endParaRPr lang="en-US" dirty="0"/>
                    </a:p>
                  </a:txBody>
                  <a:tcPr/>
                </a:tc>
              </a:tr>
              <a:tr h="658483">
                <a:tc>
                  <a:txBody>
                    <a:bodyPr/>
                    <a:lstStyle/>
                    <a:p>
                      <a:r>
                        <a:rPr lang="fa-IR" dirty="0" smtClean="0">
                          <a:cs typeface="B Nazanin" panose="00000400000000000000" pitchFamily="2" charset="-78"/>
                        </a:rPr>
                        <a:t>1</a:t>
                      </a:r>
                      <a:endParaRPr lang="en-US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>
                          <a:cs typeface="B Nazanin" panose="00000400000000000000" pitchFamily="2" charset="-78"/>
                        </a:rPr>
                        <a:t>10    </a:t>
                      </a:r>
                      <a:r>
                        <a:rPr lang="fa-IR" dirty="0" smtClean="0">
                          <a:solidFill>
                            <a:srgbClr val="FF0000"/>
                          </a:solidFill>
                          <a:cs typeface="B Nazanin" panose="00000400000000000000" pitchFamily="2" charset="-78"/>
                        </a:rPr>
                        <a:t>50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  <a:cs typeface="B Nazanin" panose="00000400000000000000" pitchFamily="2" charset="-78"/>
                        </a:rPr>
                        <a:t>  </a:t>
                      </a:r>
                      <a:r>
                        <a:rPr lang="en-US" dirty="0" smtClean="0">
                          <a:solidFill>
                            <a:schemeClr val="accent1"/>
                          </a:solidFill>
                          <a:cs typeface="B Nazanin" panose="00000400000000000000" pitchFamily="2" charset="-78"/>
                        </a:rPr>
                        <a:t>-50</a:t>
                      </a:r>
                      <a:endParaRPr lang="en-US" dirty="0">
                        <a:solidFill>
                          <a:schemeClr val="accent1"/>
                        </a:solidFill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dirty="0" smtClean="0">
                          <a:cs typeface="B Nazanin" panose="00000400000000000000" pitchFamily="2" charset="-78"/>
                        </a:rPr>
                        <a:t>    3</a:t>
                      </a:r>
                      <a:r>
                        <a:rPr lang="en-US" dirty="0" smtClean="0">
                          <a:cs typeface="B Nazanin" panose="00000400000000000000" pitchFamily="2" charset="-78"/>
                        </a:rPr>
                        <a:t> </a:t>
                      </a:r>
                      <a:r>
                        <a:rPr lang="fa-IR" dirty="0" smtClean="0">
                          <a:solidFill>
                            <a:srgbClr val="FF0000"/>
                          </a:solidFill>
                          <a:cs typeface="B Nazanin" panose="00000400000000000000" pitchFamily="2" charset="-78"/>
                        </a:rPr>
                        <a:t>100</a:t>
                      </a:r>
                      <a:endParaRPr lang="en-US" dirty="0" smtClean="0">
                        <a:solidFill>
                          <a:srgbClr val="FF0000"/>
                        </a:solidFill>
                        <a:cs typeface="B Nazanin" panose="00000400000000000000" pitchFamily="2" charset="-78"/>
                      </a:endParaRPr>
                    </a:p>
                    <a:p>
                      <a:r>
                        <a:rPr lang="en-US" dirty="0" smtClean="0">
                          <a:solidFill>
                            <a:schemeClr val="accent1"/>
                          </a:solidFill>
                          <a:cs typeface="B Nazanin" panose="00000400000000000000" pitchFamily="2" charset="-78"/>
                        </a:rPr>
                        <a:t>+50</a:t>
                      </a:r>
                      <a:endParaRPr lang="en-US" dirty="0">
                        <a:solidFill>
                          <a:schemeClr val="accent1"/>
                        </a:solidFill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>
                          <a:cs typeface="B Nazanin" panose="00000400000000000000" pitchFamily="2" charset="-78"/>
                        </a:rPr>
                        <a:t>20</a:t>
                      </a:r>
                      <a:endParaRPr lang="en-US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>
                          <a:cs typeface="B Nazanin" panose="00000400000000000000" pitchFamily="2" charset="-78"/>
                        </a:rPr>
                        <a:t>11</a:t>
                      </a:r>
                      <a:endParaRPr lang="en-US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>
                          <a:cs typeface="B Nazanin" panose="00000400000000000000" pitchFamily="2" charset="-78"/>
                        </a:rPr>
                        <a:t>150</a:t>
                      </a:r>
                      <a:endParaRPr lang="en-US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</a:tr>
              <a:tr h="658483">
                <a:tc>
                  <a:txBody>
                    <a:bodyPr/>
                    <a:lstStyle/>
                    <a:p>
                      <a:r>
                        <a:rPr lang="fa-IR" dirty="0" smtClean="0">
                          <a:cs typeface="B Nazanin" panose="00000400000000000000" pitchFamily="2" charset="-78"/>
                        </a:rPr>
                        <a:t>2</a:t>
                      </a:r>
                      <a:endParaRPr lang="en-US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>
                          <a:cs typeface="B Nazanin" panose="00000400000000000000" pitchFamily="2" charset="-78"/>
                        </a:rPr>
                        <a:t>12</a:t>
                      </a:r>
                      <a:endParaRPr lang="en-US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dirty="0" smtClean="0">
                          <a:cs typeface="B Nazanin" panose="00000400000000000000" pitchFamily="2" charset="-78"/>
                        </a:rPr>
                        <a:t>7</a:t>
                      </a:r>
                      <a:r>
                        <a:rPr lang="en-US" dirty="0" smtClean="0">
                          <a:cs typeface="B Nazanin" panose="00000400000000000000" pitchFamily="2" charset="-78"/>
                        </a:rPr>
                        <a:t>       </a:t>
                      </a:r>
                      <a:r>
                        <a:rPr lang="fa-IR" dirty="0" smtClean="0">
                          <a:solidFill>
                            <a:srgbClr val="FF0000"/>
                          </a:solidFill>
                          <a:cs typeface="B Nazanin" panose="00000400000000000000" pitchFamily="2" charset="-78"/>
                        </a:rPr>
                        <a:t>50</a:t>
                      </a:r>
                      <a:endParaRPr lang="en-US" dirty="0" smtClean="0">
                        <a:solidFill>
                          <a:srgbClr val="FF0000"/>
                        </a:solidFill>
                        <a:cs typeface="B Nazanin" panose="00000400000000000000" pitchFamily="2" charset="-78"/>
                      </a:endParaRPr>
                    </a:p>
                    <a:p>
                      <a:r>
                        <a:rPr lang="en-US" dirty="0" smtClean="0">
                          <a:solidFill>
                            <a:schemeClr val="accent1"/>
                          </a:solidFill>
                          <a:cs typeface="B Nazanin" panose="00000400000000000000" pitchFamily="2" charset="-78"/>
                        </a:rPr>
                        <a:t>-50</a:t>
                      </a:r>
                      <a:endParaRPr lang="en-US" dirty="0">
                        <a:solidFill>
                          <a:schemeClr val="accent1"/>
                        </a:solidFill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>
                          <a:cs typeface="B Nazanin" panose="00000400000000000000" pitchFamily="2" charset="-78"/>
                        </a:rPr>
                        <a:t>    9    </a:t>
                      </a:r>
                      <a:r>
                        <a:rPr lang="fa-IR" dirty="0" smtClean="0">
                          <a:solidFill>
                            <a:srgbClr val="FF0000"/>
                          </a:solidFill>
                          <a:cs typeface="B Nazanin" panose="00000400000000000000" pitchFamily="2" charset="-78"/>
                        </a:rPr>
                        <a:t>150</a:t>
                      </a:r>
                      <a:endParaRPr lang="en-US" dirty="0">
                        <a:solidFill>
                          <a:srgbClr val="FF0000"/>
                        </a:solidFill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smtClean="0">
                          <a:cs typeface="B Nazanin" panose="00000400000000000000" pitchFamily="2" charset="-78"/>
                        </a:rPr>
                        <a:t>20</a:t>
                      </a:r>
                      <a:r>
                        <a:rPr lang="en-US" smtClean="0">
                          <a:cs typeface="B Nazanin" panose="00000400000000000000" pitchFamily="2" charset="-78"/>
                        </a:rPr>
                        <a:t>     </a:t>
                      </a:r>
                      <a:r>
                        <a:rPr lang="fa-IR" smtClean="0">
                          <a:solidFill>
                            <a:srgbClr val="FF0000"/>
                          </a:solidFill>
                          <a:cs typeface="B Nazanin" panose="00000400000000000000" pitchFamily="2" charset="-78"/>
                        </a:rPr>
                        <a:t>50</a:t>
                      </a:r>
                      <a:r>
                        <a:rPr lang="en-US" smtClean="0">
                          <a:solidFill>
                            <a:srgbClr val="FF0000"/>
                          </a:solidFill>
                          <a:cs typeface="B Nazanin" panose="00000400000000000000" pitchFamily="2" charset="-78"/>
                        </a:rPr>
                        <a:t>  </a:t>
                      </a:r>
                      <a:r>
                        <a:rPr lang="en-US" smtClean="0">
                          <a:solidFill>
                            <a:schemeClr val="accent1"/>
                          </a:solidFill>
                          <a:cs typeface="B Nazanin" panose="00000400000000000000" pitchFamily="2" charset="-78"/>
                        </a:rPr>
                        <a:t>+50</a:t>
                      </a:r>
                      <a:endParaRPr lang="en-US" dirty="0">
                        <a:solidFill>
                          <a:schemeClr val="accent1"/>
                        </a:solidFill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>
                          <a:cs typeface="B Nazanin" panose="00000400000000000000" pitchFamily="2" charset="-78"/>
                        </a:rPr>
                        <a:t>250</a:t>
                      </a:r>
                      <a:endParaRPr lang="en-US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</a:tr>
              <a:tr h="658483">
                <a:tc>
                  <a:txBody>
                    <a:bodyPr/>
                    <a:lstStyle/>
                    <a:p>
                      <a:r>
                        <a:rPr lang="fa-IR" dirty="0" smtClean="0">
                          <a:cs typeface="B Nazanin" panose="00000400000000000000" pitchFamily="2" charset="-78"/>
                        </a:rPr>
                        <a:t>3</a:t>
                      </a:r>
                      <a:endParaRPr lang="en-US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>
                          <a:cs typeface="B Nazanin" panose="00000400000000000000" pitchFamily="2" charset="-78"/>
                        </a:rPr>
                        <a:t>     3</a:t>
                      </a:r>
                      <a:r>
                        <a:rPr lang="en-US" dirty="0" smtClean="0">
                          <a:cs typeface="B Nazanin" panose="00000400000000000000" pitchFamily="2" charset="-78"/>
                        </a:rPr>
                        <a:t> -9   </a:t>
                      </a:r>
                      <a:r>
                        <a:rPr lang="en-US" dirty="0" smtClean="0">
                          <a:solidFill>
                            <a:schemeClr val="accent1"/>
                          </a:solidFill>
                          <a:cs typeface="B Nazanin" panose="00000400000000000000" pitchFamily="2" charset="-78"/>
                        </a:rPr>
                        <a:t>+50      </a:t>
                      </a:r>
                      <a:endParaRPr lang="en-US" dirty="0">
                        <a:solidFill>
                          <a:schemeClr val="accent1"/>
                        </a:solidFill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>
                          <a:cs typeface="B Nazanin" panose="00000400000000000000" pitchFamily="2" charset="-78"/>
                        </a:rPr>
                        <a:t>14</a:t>
                      </a:r>
                      <a:endParaRPr lang="en-US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>
                          <a:cs typeface="B Nazanin" panose="00000400000000000000" pitchFamily="2" charset="-78"/>
                        </a:rPr>
                        <a:t>16</a:t>
                      </a:r>
                      <a:endParaRPr lang="en-US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mtClean="0"/>
                        <a:t>18 </a:t>
                      </a:r>
                      <a:r>
                        <a:rPr lang="en-US" smtClean="0"/>
                        <a:t>    </a:t>
                      </a:r>
                      <a:r>
                        <a:rPr lang="fa-IR" smtClean="0">
                          <a:solidFill>
                            <a:srgbClr val="FF0000"/>
                          </a:solidFill>
                          <a:cs typeface="B Nazanin" panose="00000400000000000000" pitchFamily="2" charset="-78"/>
                        </a:rPr>
                        <a:t>50</a:t>
                      </a:r>
                      <a:r>
                        <a:rPr lang="en-US" smtClean="0">
                          <a:solidFill>
                            <a:srgbClr val="FF0000"/>
                          </a:solidFill>
                          <a:cs typeface="B Nazanin" panose="00000400000000000000" pitchFamily="2" charset="-78"/>
                        </a:rPr>
                        <a:t> </a:t>
                      </a:r>
                      <a:r>
                        <a:rPr lang="en-US" smtClean="0">
                          <a:solidFill>
                            <a:srgbClr val="C00000"/>
                          </a:solidFill>
                          <a:cs typeface="B Nazanin" panose="00000400000000000000" pitchFamily="2" charset="-78"/>
                        </a:rPr>
                        <a:t>-50</a:t>
                      </a:r>
                    </a:p>
                    <a:p>
                      <a:endParaRPr lang="en-US" dirty="0">
                        <a:solidFill>
                          <a:srgbClr val="FF0000"/>
                        </a:solidFill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>
                          <a:cs typeface="B Nazanin" panose="00000400000000000000" pitchFamily="2" charset="-78"/>
                        </a:rPr>
                        <a:t>50</a:t>
                      </a:r>
                      <a:endParaRPr lang="en-US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</a:tr>
              <a:tr h="658483">
                <a:tc>
                  <a:txBody>
                    <a:bodyPr/>
                    <a:lstStyle/>
                    <a:p>
                      <a:r>
                        <a:rPr lang="fa-IR" dirty="0" smtClean="0">
                          <a:cs typeface="B Nazanin" panose="00000400000000000000" pitchFamily="2" charset="-78"/>
                        </a:rPr>
                        <a:t>تقاضا</a:t>
                      </a:r>
                      <a:endParaRPr lang="en-US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>
                          <a:cs typeface="B Nazanin" panose="00000400000000000000" pitchFamily="2" charset="-78"/>
                        </a:rPr>
                        <a:t>50</a:t>
                      </a:r>
                      <a:endParaRPr lang="en-US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>
                          <a:cs typeface="B Nazanin" panose="00000400000000000000" pitchFamily="2" charset="-78"/>
                        </a:rPr>
                        <a:t>150</a:t>
                      </a:r>
                      <a:endParaRPr lang="en-US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>
                          <a:cs typeface="B Nazanin" panose="00000400000000000000" pitchFamily="2" charset="-78"/>
                        </a:rPr>
                        <a:t>150</a:t>
                      </a:r>
                      <a:endParaRPr lang="en-US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>
                          <a:cs typeface="B Nazanin" panose="00000400000000000000" pitchFamily="2" charset="-78"/>
                        </a:rPr>
                        <a:t>100</a:t>
                      </a:r>
                      <a:endParaRPr lang="en-US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cs typeface="B Nazanin" panose="00000400000000000000" pitchFamily="2" charset="-78"/>
                      </a:endParaRPr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5" name="Straight Arrow Connector 4"/>
          <p:cNvCxnSpPr/>
          <p:nvPr/>
        </p:nvCxnSpPr>
        <p:spPr>
          <a:xfrm flipV="1">
            <a:off x="4908430" y="3571336"/>
            <a:ext cx="0" cy="10696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4917057" y="3519577"/>
            <a:ext cx="72461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5641675" y="3571336"/>
            <a:ext cx="0" cy="6211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5702060" y="4192438"/>
            <a:ext cx="146649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7582619" y="4192438"/>
            <a:ext cx="8626" cy="8195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 flipV="1">
            <a:off x="4908430" y="5141343"/>
            <a:ext cx="2501661" cy="172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23092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>
                <a:latin typeface="Aparajita" panose="020B0604020202020204" pitchFamily="34" charset="0"/>
                <a:cs typeface="Aparajita" panose="020B0604020202020204" pitchFamily="34" charset="0"/>
              </a:rPr>
              <a:t>(3*150) + (9*150) + (100*20) + (3*50)  = 3950                        </a:t>
            </a:r>
            <a:br>
              <a:rPr lang="en-US" sz="2400" dirty="0" smtClean="0">
                <a:latin typeface="Aparajita" panose="020B0604020202020204" pitchFamily="34" charset="0"/>
                <a:cs typeface="Aparajita" panose="020B0604020202020204" pitchFamily="34" charset="0"/>
              </a:rPr>
            </a:br>
            <a:r>
              <a:rPr lang="en-US" sz="2400" dirty="0">
                <a:latin typeface="Aparajita" panose="020B0604020202020204" pitchFamily="34" charset="0"/>
                <a:cs typeface="Aparajita" panose="020B0604020202020204" pitchFamily="34" charset="0"/>
              </a:rPr>
              <a:t> </a:t>
            </a:r>
            <a:r>
              <a:rPr lang="en-US" sz="2400" dirty="0" smtClean="0">
                <a:latin typeface="Aparajita" panose="020B0604020202020204" pitchFamily="34" charset="0"/>
                <a:cs typeface="Aparajita" panose="020B0604020202020204" pitchFamily="34" charset="0"/>
              </a:rPr>
              <a:t/>
            </a:r>
            <a:br>
              <a:rPr lang="en-US" sz="2400" dirty="0" smtClean="0">
                <a:latin typeface="Aparajita" panose="020B0604020202020204" pitchFamily="34" charset="0"/>
                <a:cs typeface="Aparajita" panose="020B0604020202020204" pitchFamily="34" charset="0"/>
              </a:rPr>
            </a:br>
            <a:r>
              <a:rPr lang="en-US" sz="2400" dirty="0" smtClean="0">
                <a:latin typeface="Aparajita" panose="020B0604020202020204" pitchFamily="34" charset="0"/>
                <a:cs typeface="Aparajita" panose="020B0604020202020204" pitchFamily="34" charset="0"/>
              </a:rPr>
              <a:t>4400  -   3950   =   450                                                   </a:t>
            </a:r>
            <a:r>
              <a:rPr lang="fa-IR" sz="2400" dirty="0" smtClean="0">
                <a:latin typeface="Aparajita" panose="020B0604020202020204" pitchFamily="34" charset="0"/>
                <a:cs typeface="Aparajita" panose="020B0604020202020204" pitchFamily="34" charset="0"/>
              </a:rPr>
              <a:t>مقدار هزینه ای که کاهش یافته</a:t>
            </a:r>
            <a:endParaRPr lang="en-US" sz="2400" dirty="0">
              <a:latin typeface="Aparajita" panose="020B0604020202020204" pitchFamily="34" charset="0"/>
              <a:cs typeface="Aparajita" panose="020B0604020202020204" pitchFamily="34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19734149"/>
              </p:ext>
            </p:extLst>
          </p:nvPr>
        </p:nvGraphicFramePr>
        <p:xfrm>
          <a:off x="3234906" y="2530414"/>
          <a:ext cx="5719314" cy="32924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53219"/>
                <a:gridCol w="953219"/>
                <a:gridCol w="953219"/>
                <a:gridCol w="953219"/>
                <a:gridCol w="953219"/>
                <a:gridCol w="953219"/>
              </a:tblGrid>
              <a:tr h="65848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عرضه</a:t>
                      </a:r>
                      <a:endParaRPr lang="en-US" dirty="0"/>
                    </a:p>
                  </a:txBody>
                  <a:tcPr/>
                </a:tc>
              </a:tr>
              <a:tr h="658483">
                <a:tc>
                  <a:txBody>
                    <a:bodyPr/>
                    <a:lstStyle/>
                    <a:p>
                      <a:r>
                        <a:rPr lang="fa-IR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10</a:t>
                      </a:r>
                      <a:r>
                        <a:rPr lang="en-US" dirty="0" smtClean="0"/>
                        <a:t>  </a:t>
                      </a:r>
                      <a:r>
                        <a:rPr lang="fa-IR" dirty="0" smtClean="0"/>
                        <a:t>    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    3    </a:t>
                      </a:r>
                      <a:r>
                        <a:rPr lang="fa-IR" dirty="0" smtClean="0">
                          <a:solidFill>
                            <a:srgbClr val="FF0000"/>
                          </a:solidFill>
                        </a:rPr>
                        <a:t>1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5</a:t>
                      </a:r>
                      <a:r>
                        <a:rPr lang="fa-IR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20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11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150</a:t>
                      </a:r>
                      <a:endParaRPr lang="en-US" dirty="0"/>
                    </a:p>
                  </a:txBody>
                  <a:tcPr/>
                </a:tc>
              </a:tr>
              <a:tr h="658483">
                <a:tc>
                  <a:txBody>
                    <a:bodyPr/>
                    <a:lstStyle/>
                    <a:p>
                      <a:r>
                        <a:rPr lang="fa-IR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7         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    9    </a:t>
                      </a:r>
                      <a:r>
                        <a:rPr lang="fa-IR" dirty="0" smtClean="0">
                          <a:solidFill>
                            <a:srgbClr val="FF0000"/>
                          </a:solidFill>
                        </a:rPr>
                        <a:t>150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20            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100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250</a:t>
                      </a:r>
                      <a:endParaRPr lang="en-US" dirty="0"/>
                    </a:p>
                  </a:txBody>
                  <a:tcPr/>
                </a:tc>
              </a:tr>
              <a:tr h="658483">
                <a:tc>
                  <a:txBody>
                    <a:bodyPr/>
                    <a:lstStyle/>
                    <a:p>
                      <a:r>
                        <a:rPr lang="fa-IR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3</a:t>
                      </a:r>
                      <a:r>
                        <a:rPr lang="en-US" dirty="0" smtClean="0"/>
                        <a:t>      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50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14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16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18       </a:t>
                      </a:r>
                      <a:r>
                        <a:rPr lang="en-US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50</a:t>
                      </a:r>
                      <a:endParaRPr lang="en-US" dirty="0"/>
                    </a:p>
                  </a:txBody>
                  <a:tcPr/>
                </a:tc>
              </a:tr>
              <a:tr h="658483">
                <a:tc>
                  <a:txBody>
                    <a:bodyPr/>
                    <a:lstStyle/>
                    <a:p>
                      <a:r>
                        <a:rPr lang="fa-IR" dirty="0" smtClean="0"/>
                        <a:t>تقاضا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150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150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a-IR" dirty="0" smtClean="0"/>
                        <a:t>100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20255772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203</TotalTime>
  <Words>576</Words>
  <Application>Microsoft Office PowerPoint</Application>
  <PresentationFormat>Widescreen</PresentationFormat>
  <Paragraphs>187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Aparajita</vt:lpstr>
      <vt:lpstr>Arial</vt:lpstr>
      <vt:lpstr>B Nazanin</vt:lpstr>
      <vt:lpstr>Century Gothic</vt:lpstr>
      <vt:lpstr>Tahoma</vt:lpstr>
      <vt:lpstr>Wingdings 3</vt:lpstr>
      <vt:lpstr>Wisp</vt:lpstr>
      <vt:lpstr>به نام خداوند جان و خرد</vt:lpstr>
      <vt:lpstr>PowerPoint Presentation</vt:lpstr>
      <vt:lpstr>PowerPoint Presentation</vt:lpstr>
      <vt:lpstr>جدول حمل و نقل زیر را که جواب موجه ابتدایی آن به دست آمده را در نظر بگیرید</vt:lpstr>
      <vt:lpstr>متغیر ورودی را بر حسب خانه خالی مشخص می کنیم به ازای تخصیص یک واحد از مسیر این خانه چه اثری در تابع کل هدف دارد .وقتی به خانه ی 3 یک اضافه می کنیم تعادل بین عرضه و تقاضا به هم می ریزد ، تعادل را برقرار می کنیم از خانه ی خالی شروع می کنیم به سمت خانه ی پر             9 -= 18- 20+ 7 – 3+ 10-3      4،400=(18*50) + (20*50) + (9*150) + (50*7) + (3*100) + (10*50)</vt:lpstr>
      <vt:lpstr>اختصاص هر یک واحد کالا در یک مسیر( سه یک) چه اثری بر تابع کل دارد  این منفی 9 یعنی هر یک واحد کالا در این مسیر جابه جا شود باعث کم شدن 9 واحد هزینه می شود این مسیر ر باید برای سایر خانه های خالی برویم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5                                              5-  = 3  -  7  +  20  -  11 </vt:lpstr>
      <vt:lpstr>وقتی که مسیر پیش گفته شده را برای تمامی خانه های خالی انجام دادیم به این جدول می رسیم               کوچکترین عدد به عنوان متغییر ورودی  انتخاب می شود  9-</vt:lpstr>
      <vt:lpstr>خانه منفی 9 را به عنوان متغییر ورودی انتخاب می کنیم  مسیر پله سنگی  خانه (سه یک) را در نظر بگیرید و از میان تمام خانه های که راس مسیر پله سنگ در آن ها قرار دارد  و دارای علامت منفی هستند خانه ای را انتخاب کنید که کمترین مقدار متغیر اساسی را داردمتغیر مربوط به این خانه متغیر خروجی است                (50-50)+(100+50) +(50-50)+ (50+50) + (50-50) +50                                                            </vt:lpstr>
      <vt:lpstr>(3*150) + (9*150) + (100*20) + (3*50)  = 3950                           4400  -   3950   =   450                                                   مقدار هزینه ای که کاهش یافته</vt:lpstr>
      <vt:lpstr>زندگی تان شیرین و مستدام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به نام خداوند جان و خرد</dc:title>
  <dc:creator>Khane Computer</dc:creator>
  <cp:lastModifiedBy>Khane Computer</cp:lastModifiedBy>
  <cp:revision>21</cp:revision>
  <dcterms:created xsi:type="dcterms:W3CDTF">2020-03-13T16:59:07Z</dcterms:created>
  <dcterms:modified xsi:type="dcterms:W3CDTF">2020-03-13T20:23:01Z</dcterms:modified>
</cp:coreProperties>
</file>