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4" r:id="rId8"/>
    <p:sldId id="262" r:id="rId9"/>
    <p:sldId id="263" r:id="rId10"/>
    <p:sldId id="265" r:id="rId11"/>
    <p:sldId id="266" r:id="rId12"/>
    <p:sldId id="267" r:id="rId13"/>
    <p:sldId id="268" r:id="rId14"/>
    <p:sldId id="269" r:id="rId1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89" d="100"/>
          <a:sy n="89" d="100"/>
        </p:scale>
        <p:origin x="466" y="8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2514600"/>
            <a:ext cx="8915399" cy="2262781"/>
          </a:xfrm>
        </p:spPr>
        <p:txBody>
          <a:bodyPr anchor="b">
            <a:normAutofit/>
          </a:bodyPr>
          <a:lstStyle>
            <a:lvl1pPr>
              <a:defRPr sz="540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4777379"/>
            <a:ext cx="8915399" cy="1126283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6"/>
          <p:cNvSpPr/>
          <p:nvPr/>
        </p:nvSpPr>
        <p:spPr bwMode="auto">
          <a:xfrm>
            <a:off x="0" y="4323810"/>
            <a:ext cx="1744652" cy="778589"/>
          </a:xfrm>
          <a:custGeom>
            <a:avLst/>
            <a:gdLst/>
            <a:ahLst/>
            <a:cxnLst/>
            <a:rect l="0" t="0" r="r" b="b"/>
            <a:pathLst>
              <a:path w="372" h="166">
                <a:moveTo>
                  <a:pt x="287" y="166"/>
                </a:moveTo>
                <a:cubicBezTo>
                  <a:pt x="290" y="166"/>
                  <a:pt x="292" y="165"/>
                  <a:pt x="293" y="164"/>
                </a:cubicBezTo>
                <a:cubicBezTo>
                  <a:pt x="293" y="163"/>
                  <a:pt x="294" y="163"/>
                  <a:pt x="294" y="163"/>
                </a:cubicBezTo>
                <a:cubicBezTo>
                  <a:pt x="370" y="87"/>
                  <a:pt x="370" y="87"/>
                  <a:pt x="370" y="87"/>
                </a:cubicBezTo>
                <a:cubicBezTo>
                  <a:pt x="372" y="85"/>
                  <a:pt x="372" y="81"/>
                  <a:pt x="370" y="78"/>
                </a:cubicBezTo>
                <a:cubicBezTo>
                  <a:pt x="294" y="3"/>
                  <a:pt x="294" y="3"/>
                  <a:pt x="294" y="3"/>
                </a:cubicBezTo>
                <a:cubicBezTo>
                  <a:pt x="294" y="2"/>
                  <a:pt x="293" y="2"/>
                  <a:pt x="293" y="2"/>
                </a:cubicBezTo>
                <a:cubicBezTo>
                  <a:pt x="292" y="1"/>
                  <a:pt x="290" y="0"/>
                  <a:pt x="287" y="0"/>
                </a:cubicBezTo>
                <a:cubicBezTo>
                  <a:pt x="0" y="0"/>
                  <a:pt x="0" y="0"/>
                  <a:pt x="0" y="0"/>
                </a:cubicBezTo>
                <a:cubicBezTo>
                  <a:pt x="0" y="166"/>
                  <a:pt x="0" y="166"/>
                  <a:pt x="0" y="166"/>
                </a:cubicBezTo>
                <a:lnTo>
                  <a:pt x="287" y="166"/>
                </a:ln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4529540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09600"/>
            <a:ext cx="8915399" cy="311704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1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3275012" y="3505200"/>
            <a:ext cx="753655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4354046"/>
            <a:ext cx="8915399" cy="1555864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4" name="TextBox 13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2438400"/>
            <a:ext cx="8915400" cy="2724845"/>
          </a:xfrm>
        </p:spPr>
        <p:txBody>
          <a:bodyPr anchor="b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Title 1"/>
          <p:cNvSpPr>
            <a:spLocks noGrp="1"/>
          </p:cNvSpPr>
          <p:nvPr>
            <p:ph type="title"/>
          </p:nvPr>
        </p:nvSpPr>
        <p:spPr>
          <a:xfrm>
            <a:off x="2849949" y="609600"/>
            <a:ext cx="8393926" cy="2895600"/>
          </a:xfrm>
        </p:spPr>
        <p:txBody>
          <a:bodyPr anchor="ctr">
            <a:normAutofit/>
          </a:bodyPr>
          <a:lstStyle>
            <a:lvl1pPr algn="l">
              <a:defRPr sz="48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1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  <p:sp>
        <p:nvSpPr>
          <p:cNvPr id="17" name="TextBox 16"/>
          <p:cNvSpPr txBox="1"/>
          <p:nvPr/>
        </p:nvSpPr>
        <p:spPr>
          <a:xfrm>
            <a:off x="2467652" y="648005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18" name="TextBox 17"/>
          <p:cNvSpPr txBox="1"/>
          <p:nvPr/>
        </p:nvSpPr>
        <p:spPr>
          <a:xfrm>
            <a:off x="11114852" y="290530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/>
                </a:solidFill>
                <a:effectLst/>
                <a:latin typeface="Arial"/>
              </a:rPr>
              <a:t>”</a:t>
            </a:r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627407"/>
            <a:ext cx="8915399" cy="2880020"/>
          </a:xfrm>
        </p:spPr>
        <p:txBody>
          <a:bodyPr anchor="ctr">
            <a:normAutofit/>
          </a:bodyPr>
          <a:lstStyle>
            <a:lvl1pPr algn="l">
              <a:defRPr sz="48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21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2589212" y="4343400"/>
            <a:ext cx="8915400" cy="838200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181600"/>
            <a:ext cx="8915400" cy="729622"/>
          </a:xfrm>
        </p:spPr>
        <p:txBody>
          <a:bodyPr vert="horz" lIns="91440" tIns="45720" rIns="91440" bIns="45720" rtlCol="0" anchor="t">
            <a:normAutofit/>
          </a:bodyPr>
          <a:lstStyle>
            <a:lvl1pPr>
              <a:buNone/>
              <a:defRPr lang="en-US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pPr marL="0" lvl="0" indent="0">
              <a:buNone/>
            </a:pPr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9294812" y="627405"/>
            <a:ext cx="2207601" cy="5283817"/>
          </a:xfrm>
        </p:spPr>
        <p:txBody>
          <a:bodyPr vert="eaVert" anchor="ctr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589212" y="627405"/>
            <a:ext cx="6477000" cy="5283817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2925" y="624110"/>
            <a:ext cx="8911687" cy="128089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589212" y="2133600"/>
            <a:ext cx="8915400" cy="3777622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8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2058750"/>
            <a:ext cx="8915399" cy="1468800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3530129"/>
            <a:ext cx="8915399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31781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3244139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589212" y="2133600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7190747" y="2126222"/>
            <a:ext cx="4313864" cy="3777622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0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1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939373" y="1972703"/>
            <a:ext cx="3992732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589212" y="2548966"/>
            <a:ext cx="4342893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7506629" y="1969475"/>
            <a:ext cx="3999001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7166957" y="2545738"/>
            <a:ext cx="4338674" cy="3354060"/>
          </a:xfrm>
        </p:spPr>
        <p:txBody>
          <a:bodyPr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12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13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31812" y="787782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2" y="446088"/>
            <a:ext cx="3505199" cy="976312"/>
          </a:xfrm>
        </p:spPr>
        <p:txBody>
          <a:bodyPr anchor="b"/>
          <a:lstStyle>
            <a:lvl1pPr algn="l">
              <a:defRPr sz="20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323012" y="446088"/>
            <a:ext cx="5181600" cy="5414963"/>
          </a:xfrm>
        </p:spPr>
        <p:txBody>
          <a:bodyPr anchor="ctr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2" y="1598613"/>
            <a:ext cx="3505199" cy="426243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71437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89213" y="4800600"/>
            <a:ext cx="8915400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589212" y="634965"/>
            <a:ext cx="8915400" cy="3854970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589213" y="5367338"/>
            <a:ext cx="8915400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Freeform 11"/>
          <p:cNvSpPr/>
          <p:nvPr/>
        </p:nvSpPr>
        <p:spPr bwMode="auto">
          <a:xfrm flipV="1">
            <a:off x="-4189" y="4911725"/>
            <a:ext cx="1588527" cy="507297"/>
          </a:xfrm>
          <a:custGeom>
            <a:avLst/>
            <a:gdLst/>
            <a:ahLst/>
            <a:cxnLst/>
            <a:rect l="l" t="t" r="r" b="b"/>
            <a:pathLst>
              <a:path w="9248" h="10000">
                <a:moveTo>
                  <a:pt x="9248" y="4701"/>
                </a:moveTo>
                <a:lnTo>
                  <a:pt x="7915" y="188"/>
                </a:lnTo>
                <a:cubicBezTo>
                  <a:pt x="7906" y="156"/>
                  <a:pt x="7895" y="126"/>
                  <a:pt x="7886" y="94"/>
                </a:cubicBezTo>
                <a:cubicBezTo>
                  <a:pt x="7859" y="0"/>
                  <a:pt x="7831" y="0"/>
                  <a:pt x="7803" y="0"/>
                </a:cubicBezTo>
                <a:lnTo>
                  <a:pt x="7275" y="0"/>
                </a:lnTo>
                <a:lnTo>
                  <a:pt x="0" y="70"/>
                </a:lnTo>
                <a:cubicBezTo>
                  <a:pt x="8" y="3380"/>
                  <a:pt x="17" y="6690"/>
                  <a:pt x="25" y="10000"/>
                </a:cubicBezTo>
                <a:lnTo>
                  <a:pt x="7275" y="9966"/>
                </a:lnTo>
                <a:lnTo>
                  <a:pt x="7803" y="9966"/>
                </a:lnTo>
                <a:cubicBezTo>
                  <a:pt x="7831" y="9966"/>
                  <a:pt x="7859" y="9872"/>
                  <a:pt x="7886" y="9872"/>
                </a:cubicBezTo>
                <a:cubicBezTo>
                  <a:pt x="7886" y="9778"/>
                  <a:pt x="7915" y="9778"/>
                  <a:pt x="7915" y="9778"/>
                </a:cubicBezTo>
                <a:lnTo>
                  <a:pt x="9248" y="5265"/>
                </a:lnTo>
                <a:cubicBezTo>
                  <a:pt x="9303" y="5077"/>
                  <a:pt x="9303" y="4889"/>
                  <a:pt x="9248" y="4701"/>
                </a:cubicBezTo>
                <a:close/>
              </a:path>
            </a:pathLst>
          </a:custGeom>
          <a:solidFill>
            <a:schemeClr val="accent1"/>
          </a:solidFill>
          <a:ln>
            <a:noFill/>
          </a:ln>
        </p:spPr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531812" y="4983087"/>
            <a:ext cx="779767" cy="365125"/>
          </a:xfrm>
        </p:spPr>
        <p:txBody>
          <a:bodyPr/>
          <a:lstStyle/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3" name="Group 22"/>
          <p:cNvGrpSpPr/>
          <p:nvPr/>
        </p:nvGrpSpPr>
        <p:grpSpPr>
          <a:xfrm>
            <a:off x="1" y="228600"/>
            <a:ext cx="2851516" cy="6638628"/>
            <a:chOff x="2487613" y="285750"/>
            <a:chExt cx="2428875" cy="5654676"/>
          </a:xfrm>
        </p:grpSpPr>
        <p:sp>
          <p:nvSpPr>
            <p:cNvPr id="24" name="Freeform 11"/>
            <p:cNvSpPr/>
            <p:nvPr/>
          </p:nvSpPr>
          <p:spPr bwMode="auto">
            <a:xfrm>
              <a:off x="2487613" y="2284413"/>
              <a:ext cx="85725" cy="533400"/>
            </a:xfrm>
            <a:custGeom>
              <a:avLst/>
              <a:gdLst/>
              <a:ahLst/>
              <a:cxnLst/>
              <a:rect l="0" t="0" r="r" b="b"/>
              <a:pathLst>
                <a:path w="22" h="136">
                  <a:moveTo>
                    <a:pt x="22" y="136"/>
                  </a:moveTo>
                  <a:cubicBezTo>
                    <a:pt x="20" y="117"/>
                    <a:pt x="19" y="99"/>
                    <a:pt x="17" y="80"/>
                  </a:cubicBezTo>
                  <a:cubicBezTo>
                    <a:pt x="11" y="54"/>
                    <a:pt x="6" y="27"/>
                    <a:pt x="0" y="0"/>
                  </a:cubicBezTo>
                  <a:cubicBezTo>
                    <a:pt x="0" y="35"/>
                    <a:pt x="0" y="35"/>
                    <a:pt x="0" y="35"/>
                  </a:cubicBezTo>
                  <a:cubicBezTo>
                    <a:pt x="6" y="64"/>
                    <a:pt x="13" y="94"/>
                    <a:pt x="20" y="124"/>
                  </a:cubicBezTo>
                  <a:cubicBezTo>
                    <a:pt x="20" y="128"/>
                    <a:pt x="21" y="132"/>
                    <a:pt x="22" y="136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5" name="Freeform 12"/>
            <p:cNvSpPr/>
            <p:nvPr/>
          </p:nvSpPr>
          <p:spPr bwMode="auto">
            <a:xfrm>
              <a:off x="2597151" y="2779713"/>
              <a:ext cx="550863" cy="1978025"/>
            </a:xfrm>
            <a:custGeom>
              <a:avLst/>
              <a:gdLst/>
              <a:ahLst/>
              <a:cxnLst/>
              <a:rect l="0" t="0" r="r" b="b"/>
              <a:pathLst>
                <a:path w="140" h="504">
                  <a:moveTo>
                    <a:pt x="86" y="350"/>
                  </a:moveTo>
                  <a:cubicBezTo>
                    <a:pt x="103" y="402"/>
                    <a:pt x="120" y="453"/>
                    <a:pt x="139" y="504"/>
                  </a:cubicBezTo>
                  <a:cubicBezTo>
                    <a:pt x="139" y="495"/>
                    <a:pt x="139" y="487"/>
                    <a:pt x="140" y="478"/>
                  </a:cubicBezTo>
                  <a:cubicBezTo>
                    <a:pt x="124" y="435"/>
                    <a:pt x="109" y="391"/>
                    <a:pt x="95" y="347"/>
                  </a:cubicBezTo>
                  <a:cubicBezTo>
                    <a:pt x="58" y="233"/>
                    <a:pt x="27" y="117"/>
                    <a:pt x="0" y="0"/>
                  </a:cubicBezTo>
                  <a:cubicBezTo>
                    <a:pt x="2" y="20"/>
                    <a:pt x="4" y="41"/>
                    <a:pt x="6" y="61"/>
                  </a:cubicBezTo>
                  <a:cubicBezTo>
                    <a:pt x="30" y="158"/>
                    <a:pt x="56" y="255"/>
                    <a:pt x="86" y="35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6" name="Freeform 13"/>
            <p:cNvSpPr/>
            <p:nvPr/>
          </p:nvSpPr>
          <p:spPr bwMode="auto">
            <a:xfrm>
              <a:off x="3175001" y="4730750"/>
              <a:ext cx="519113" cy="1209675"/>
            </a:xfrm>
            <a:custGeom>
              <a:avLst/>
              <a:gdLst/>
              <a:ahLst/>
              <a:cxnLst/>
              <a:rect l="0" t="0" r="r" b="b"/>
              <a:pathLst>
                <a:path w="132" h="308">
                  <a:moveTo>
                    <a:pt x="8" y="22"/>
                  </a:moveTo>
                  <a:cubicBezTo>
                    <a:pt x="5" y="15"/>
                    <a:pt x="2" y="8"/>
                    <a:pt x="0" y="0"/>
                  </a:cubicBezTo>
                  <a:cubicBezTo>
                    <a:pt x="0" y="10"/>
                    <a:pt x="0" y="19"/>
                    <a:pt x="0" y="29"/>
                  </a:cubicBezTo>
                  <a:cubicBezTo>
                    <a:pt x="21" y="85"/>
                    <a:pt x="44" y="140"/>
                    <a:pt x="68" y="194"/>
                  </a:cubicBezTo>
                  <a:cubicBezTo>
                    <a:pt x="85" y="232"/>
                    <a:pt x="104" y="270"/>
                    <a:pt x="123" y="308"/>
                  </a:cubicBezTo>
                  <a:cubicBezTo>
                    <a:pt x="132" y="308"/>
                    <a:pt x="132" y="308"/>
                    <a:pt x="132" y="308"/>
                  </a:cubicBezTo>
                  <a:cubicBezTo>
                    <a:pt x="113" y="269"/>
                    <a:pt x="94" y="230"/>
                    <a:pt x="77" y="190"/>
                  </a:cubicBezTo>
                  <a:cubicBezTo>
                    <a:pt x="52" y="135"/>
                    <a:pt x="29" y="79"/>
                    <a:pt x="8" y="22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7" name="Freeform 14"/>
            <p:cNvSpPr/>
            <p:nvPr/>
          </p:nvSpPr>
          <p:spPr bwMode="auto">
            <a:xfrm>
              <a:off x="3305176" y="5630863"/>
              <a:ext cx="146050" cy="309563"/>
            </a:xfrm>
            <a:custGeom>
              <a:avLst/>
              <a:gdLst/>
              <a:ahLst/>
              <a:cxnLst/>
              <a:rect l="0" t="0" r="r" b="b"/>
              <a:pathLst>
                <a:path w="37" h="79">
                  <a:moveTo>
                    <a:pt x="28" y="79"/>
                  </a:moveTo>
                  <a:cubicBezTo>
                    <a:pt x="37" y="79"/>
                    <a:pt x="37" y="79"/>
                    <a:pt x="37" y="79"/>
                  </a:cubicBezTo>
                  <a:cubicBezTo>
                    <a:pt x="24" y="53"/>
                    <a:pt x="12" y="27"/>
                    <a:pt x="0" y="0"/>
                  </a:cubicBezTo>
                  <a:cubicBezTo>
                    <a:pt x="8" y="27"/>
                    <a:pt x="17" y="53"/>
                    <a:pt x="28" y="79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8" name="Freeform 15"/>
            <p:cNvSpPr/>
            <p:nvPr/>
          </p:nvSpPr>
          <p:spPr bwMode="auto">
            <a:xfrm>
              <a:off x="2573338" y="2817813"/>
              <a:ext cx="700088" cy="2835275"/>
            </a:xfrm>
            <a:custGeom>
              <a:avLst/>
              <a:gdLst/>
              <a:ahLst/>
              <a:cxnLst/>
              <a:rect l="0" t="0" r="r" b="b"/>
              <a:pathLst>
                <a:path w="178" h="722">
                  <a:moveTo>
                    <a:pt x="162" y="660"/>
                  </a:moveTo>
                  <a:cubicBezTo>
                    <a:pt x="145" y="618"/>
                    <a:pt x="130" y="576"/>
                    <a:pt x="116" y="534"/>
                  </a:cubicBezTo>
                  <a:cubicBezTo>
                    <a:pt x="84" y="437"/>
                    <a:pt x="59" y="337"/>
                    <a:pt x="40" y="236"/>
                  </a:cubicBezTo>
                  <a:cubicBezTo>
                    <a:pt x="29" y="175"/>
                    <a:pt x="20" y="113"/>
                    <a:pt x="12" y="51"/>
                  </a:cubicBezTo>
                  <a:cubicBezTo>
                    <a:pt x="8" y="34"/>
                    <a:pt x="4" y="17"/>
                    <a:pt x="0" y="0"/>
                  </a:cubicBezTo>
                  <a:cubicBezTo>
                    <a:pt x="8" y="79"/>
                    <a:pt x="19" y="159"/>
                    <a:pt x="33" y="237"/>
                  </a:cubicBezTo>
                  <a:cubicBezTo>
                    <a:pt x="51" y="339"/>
                    <a:pt x="76" y="439"/>
                    <a:pt x="107" y="537"/>
                  </a:cubicBezTo>
                  <a:cubicBezTo>
                    <a:pt x="123" y="586"/>
                    <a:pt x="141" y="634"/>
                    <a:pt x="160" y="681"/>
                  </a:cubicBezTo>
                  <a:cubicBezTo>
                    <a:pt x="166" y="695"/>
                    <a:pt x="172" y="708"/>
                    <a:pt x="178" y="722"/>
                  </a:cubicBezTo>
                  <a:cubicBezTo>
                    <a:pt x="176" y="717"/>
                    <a:pt x="175" y="713"/>
                    <a:pt x="174" y="708"/>
                  </a:cubicBezTo>
                  <a:cubicBezTo>
                    <a:pt x="169" y="692"/>
                    <a:pt x="165" y="676"/>
                    <a:pt x="162" y="66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29" name="Freeform 16"/>
            <p:cNvSpPr/>
            <p:nvPr/>
          </p:nvSpPr>
          <p:spPr bwMode="auto">
            <a:xfrm>
              <a:off x="2506663" y="285750"/>
              <a:ext cx="90488" cy="2493963"/>
            </a:xfrm>
            <a:custGeom>
              <a:avLst/>
              <a:gdLst/>
              <a:ahLst/>
              <a:cxnLst/>
              <a:rect l="0" t="0" r="r" b="b"/>
              <a:pathLst>
                <a:path w="23" h="635">
                  <a:moveTo>
                    <a:pt x="11" y="577"/>
                  </a:moveTo>
                  <a:cubicBezTo>
                    <a:pt x="12" y="581"/>
                    <a:pt x="12" y="585"/>
                    <a:pt x="12" y="589"/>
                  </a:cubicBezTo>
                  <a:cubicBezTo>
                    <a:pt x="15" y="603"/>
                    <a:pt x="19" y="617"/>
                    <a:pt x="22" y="632"/>
                  </a:cubicBezTo>
                  <a:cubicBezTo>
                    <a:pt x="22" y="633"/>
                    <a:pt x="22" y="634"/>
                    <a:pt x="23" y="635"/>
                  </a:cubicBezTo>
                  <a:cubicBezTo>
                    <a:pt x="21" y="615"/>
                    <a:pt x="19" y="596"/>
                    <a:pt x="17" y="576"/>
                  </a:cubicBezTo>
                  <a:cubicBezTo>
                    <a:pt x="9" y="474"/>
                    <a:pt x="5" y="372"/>
                    <a:pt x="5" y="269"/>
                  </a:cubicBezTo>
                  <a:cubicBezTo>
                    <a:pt x="6" y="179"/>
                    <a:pt x="9" y="90"/>
                    <a:pt x="15" y="0"/>
                  </a:cubicBezTo>
                  <a:cubicBezTo>
                    <a:pt x="12" y="0"/>
                    <a:pt x="12" y="0"/>
                    <a:pt x="12" y="0"/>
                  </a:cubicBezTo>
                  <a:cubicBezTo>
                    <a:pt x="5" y="89"/>
                    <a:pt x="2" y="179"/>
                    <a:pt x="1" y="269"/>
                  </a:cubicBezTo>
                  <a:cubicBezTo>
                    <a:pt x="0" y="372"/>
                    <a:pt x="3" y="474"/>
                    <a:pt x="11" y="577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0" name="Freeform 17"/>
            <p:cNvSpPr/>
            <p:nvPr/>
          </p:nvSpPr>
          <p:spPr bwMode="auto">
            <a:xfrm>
              <a:off x="2554288" y="2598738"/>
              <a:ext cx="66675" cy="420688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0" y="0"/>
                  </a:moveTo>
                  <a:cubicBezTo>
                    <a:pt x="2" y="19"/>
                    <a:pt x="3" y="37"/>
                    <a:pt x="5" y="56"/>
                  </a:cubicBezTo>
                  <a:cubicBezTo>
                    <a:pt x="9" y="73"/>
                    <a:pt x="13" y="90"/>
                    <a:pt x="17" y="107"/>
                  </a:cubicBezTo>
                  <a:cubicBezTo>
                    <a:pt x="15" y="87"/>
                    <a:pt x="13" y="66"/>
                    <a:pt x="11" y="46"/>
                  </a:cubicBezTo>
                  <a:cubicBezTo>
                    <a:pt x="10" y="45"/>
                    <a:pt x="10" y="44"/>
                    <a:pt x="10" y="43"/>
                  </a:cubicBezTo>
                  <a:cubicBezTo>
                    <a:pt x="7" y="28"/>
                    <a:pt x="3" y="1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1" name="Freeform 18"/>
            <p:cNvSpPr/>
            <p:nvPr/>
          </p:nvSpPr>
          <p:spPr bwMode="auto">
            <a:xfrm>
              <a:off x="3143251" y="4757738"/>
              <a:ext cx="161925" cy="873125"/>
            </a:xfrm>
            <a:custGeom>
              <a:avLst/>
              <a:gdLst/>
              <a:ahLst/>
              <a:cxnLst/>
              <a:rect l="0" t="0" r="r" b="b"/>
              <a:pathLst>
                <a:path w="41" h="222">
                  <a:moveTo>
                    <a:pt x="0" y="0"/>
                  </a:moveTo>
                  <a:cubicBezTo>
                    <a:pt x="0" y="31"/>
                    <a:pt x="2" y="62"/>
                    <a:pt x="5" y="93"/>
                  </a:cubicBezTo>
                  <a:cubicBezTo>
                    <a:pt x="8" y="117"/>
                    <a:pt x="12" y="142"/>
                    <a:pt x="17" y="166"/>
                  </a:cubicBezTo>
                  <a:cubicBezTo>
                    <a:pt x="19" y="172"/>
                    <a:pt x="22" y="178"/>
                    <a:pt x="24" y="184"/>
                  </a:cubicBezTo>
                  <a:cubicBezTo>
                    <a:pt x="30" y="197"/>
                    <a:pt x="35" y="209"/>
                    <a:pt x="41" y="222"/>
                  </a:cubicBezTo>
                  <a:cubicBezTo>
                    <a:pt x="40" y="219"/>
                    <a:pt x="39" y="215"/>
                    <a:pt x="38" y="212"/>
                  </a:cubicBezTo>
                  <a:cubicBezTo>
                    <a:pt x="26" y="172"/>
                    <a:pt x="18" y="132"/>
                    <a:pt x="13" y="92"/>
                  </a:cubicBezTo>
                  <a:cubicBezTo>
                    <a:pt x="11" y="68"/>
                    <a:pt x="9" y="45"/>
                    <a:pt x="8" y="22"/>
                  </a:cubicBezTo>
                  <a:cubicBezTo>
                    <a:pt x="8" y="21"/>
                    <a:pt x="7" y="20"/>
                    <a:pt x="7" y="18"/>
                  </a:cubicBezTo>
                  <a:cubicBezTo>
                    <a:pt x="5" y="12"/>
                    <a:pt x="2" y="6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2" name="Freeform 19"/>
            <p:cNvSpPr/>
            <p:nvPr/>
          </p:nvSpPr>
          <p:spPr bwMode="auto">
            <a:xfrm>
              <a:off x="3148013" y="1282700"/>
              <a:ext cx="1768475" cy="3448050"/>
            </a:xfrm>
            <a:custGeom>
              <a:avLst/>
              <a:gdLst/>
              <a:ahLst/>
              <a:cxnLst/>
              <a:rect l="0" t="0" r="r" b="b"/>
              <a:pathLst>
                <a:path w="450" h="878">
                  <a:moveTo>
                    <a:pt x="7" y="854"/>
                  </a:moveTo>
                  <a:cubicBezTo>
                    <a:pt x="10" y="772"/>
                    <a:pt x="26" y="691"/>
                    <a:pt x="50" y="613"/>
                  </a:cubicBezTo>
                  <a:cubicBezTo>
                    <a:pt x="75" y="535"/>
                    <a:pt x="109" y="460"/>
                    <a:pt x="149" y="388"/>
                  </a:cubicBezTo>
                  <a:cubicBezTo>
                    <a:pt x="189" y="316"/>
                    <a:pt x="235" y="248"/>
                    <a:pt x="285" y="183"/>
                  </a:cubicBezTo>
                  <a:cubicBezTo>
                    <a:pt x="310" y="151"/>
                    <a:pt x="337" y="119"/>
                    <a:pt x="364" y="89"/>
                  </a:cubicBezTo>
                  <a:cubicBezTo>
                    <a:pt x="378" y="74"/>
                    <a:pt x="392" y="58"/>
                    <a:pt x="406" y="44"/>
                  </a:cubicBezTo>
                  <a:cubicBezTo>
                    <a:pt x="421" y="29"/>
                    <a:pt x="435" y="15"/>
                    <a:pt x="450" y="1"/>
                  </a:cubicBezTo>
                  <a:cubicBezTo>
                    <a:pt x="450" y="0"/>
                    <a:pt x="450" y="0"/>
                    <a:pt x="450" y="0"/>
                  </a:cubicBezTo>
                  <a:cubicBezTo>
                    <a:pt x="434" y="14"/>
                    <a:pt x="420" y="28"/>
                    <a:pt x="405" y="43"/>
                  </a:cubicBezTo>
                  <a:cubicBezTo>
                    <a:pt x="391" y="57"/>
                    <a:pt x="377" y="72"/>
                    <a:pt x="363" y="88"/>
                  </a:cubicBezTo>
                  <a:cubicBezTo>
                    <a:pt x="335" y="118"/>
                    <a:pt x="308" y="149"/>
                    <a:pt x="283" y="181"/>
                  </a:cubicBezTo>
                  <a:cubicBezTo>
                    <a:pt x="232" y="246"/>
                    <a:pt x="185" y="314"/>
                    <a:pt x="145" y="386"/>
                  </a:cubicBezTo>
                  <a:cubicBezTo>
                    <a:pt x="104" y="457"/>
                    <a:pt x="70" y="533"/>
                    <a:pt x="45" y="611"/>
                  </a:cubicBezTo>
                  <a:cubicBezTo>
                    <a:pt x="19" y="690"/>
                    <a:pt x="3" y="771"/>
                    <a:pt x="0" y="854"/>
                  </a:cubicBezTo>
                  <a:cubicBezTo>
                    <a:pt x="0" y="856"/>
                    <a:pt x="0" y="857"/>
                    <a:pt x="0" y="859"/>
                  </a:cubicBezTo>
                  <a:cubicBezTo>
                    <a:pt x="2" y="865"/>
                    <a:pt x="4" y="872"/>
                    <a:pt x="7" y="878"/>
                  </a:cubicBezTo>
                  <a:cubicBezTo>
                    <a:pt x="7" y="870"/>
                    <a:pt x="7" y="862"/>
                    <a:pt x="7" y="85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3" name="Freeform 20"/>
            <p:cNvSpPr/>
            <p:nvPr/>
          </p:nvSpPr>
          <p:spPr bwMode="auto">
            <a:xfrm>
              <a:off x="3273426" y="5653088"/>
              <a:ext cx="138113" cy="287338"/>
            </a:xfrm>
            <a:custGeom>
              <a:avLst/>
              <a:gdLst/>
              <a:ahLst/>
              <a:cxnLst/>
              <a:rect l="0" t="0" r="r" b="b"/>
              <a:pathLst>
                <a:path w="35" h="73">
                  <a:moveTo>
                    <a:pt x="0" y="0"/>
                  </a:moveTo>
                  <a:cubicBezTo>
                    <a:pt x="7" y="24"/>
                    <a:pt x="16" y="49"/>
                    <a:pt x="26" y="73"/>
                  </a:cubicBezTo>
                  <a:cubicBezTo>
                    <a:pt x="35" y="73"/>
                    <a:pt x="35" y="73"/>
                    <a:pt x="35" y="73"/>
                  </a:cubicBezTo>
                  <a:cubicBezTo>
                    <a:pt x="23" y="49"/>
                    <a:pt x="11" y="24"/>
                    <a:pt x="0" y="0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4" name="Freeform 21"/>
            <p:cNvSpPr/>
            <p:nvPr/>
          </p:nvSpPr>
          <p:spPr bwMode="auto">
            <a:xfrm>
              <a:off x="3143251" y="4656138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7" y="44"/>
                  </a:moveTo>
                  <a:cubicBezTo>
                    <a:pt x="7" y="46"/>
                    <a:pt x="8" y="47"/>
                    <a:pt x="8" y="48"/>
                  </a:cubicBezTo>
                  <a:cubicBezTo>
                    <a:pt x="8" y="38"/>
                    <a:pt x="8" y="29"/>
                    <a:pt x="8" y="19"/>
                  </a:cubicBezTo>
                  <a:cubicBezTo>
                    <a:pt x="5" y="13"/>
                    <a:pt x="3" y="6"/>
                    <a:pt x="1" y="0"/>
                  </a:cubicBezTo>
                  <a:cubicBezTo>
                    <a:pt x="0" y="9"/>
                    <a:pt x="0" y="17"/>
                    <a:pt x="0" y="26"/>
                  </a:cubicBezTo>
                  <a:cubicBezTo>
                    <a:pt x="2" y="32"/>
                    <a:pt x="5" y="38"/>
                    <a:pt x="7" y="44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  <p:sp>
          <p:nvSpPr>
            <p:cNvPr id="35" name="Freeform 22"/>
            <p:cNvSpPr/>
            <p:nvPr/>
          </p:nvSpPr>
          <p:spPr bwMode="auto">
            <a:xfrm>
              <a:off x="3211513" y="5410200"/>
              <a:ext cx="203200" cy="530225"/>
            </a:xfrm>
            <a:custGeom>
              <a:avLst/>
              <a:gdLst/>
              <a:ahLst/>
              <a:cxnLst/>
              <a:rect l="0" t="0" r="r" b="b"/>
              <a:pathLst>
                <a:path w="52" h="135">
                  <a:moveTo>
                    <a:pt x="7" y="18"/>
                  </a:moveTo>
                  <a:cubicBezTo>
                    <a:pt x="5" y="12"/>
                    <a:pt x="2" y="6"/>
                    <a:pt x="0" y="0"/>
                  </a:cubicBezTo>
                  <a:cubicBezTo>
                    <a:pt x="3" y="16"/>
                    <a:pt x="7" y="32"/>
                    <a:pt x="12" y="48"/>
                  </a:cubicBezTo>
                  <a:cubicBezTo>
                    <a:pt x="13" y="53"/>
                    <a:pt x="14" y="57"/>
                    <a:pt x="16" y="62"/>
                  </a:cubicBezTo>
                  <a:cubicBezTo>
                    <a:pt x="27" y="86"/>
                    <a:pt x="39" y="111"/>
                    <a:pt x="51" y="135"/>
                  </a:cubicBezTo>
                  <a:cubicBezTo>
                    <a:pt x="52" y="135"/>
                    <a:pt x="52" y="135"/>
                    <a:pt x="52" y="135"/>
                  </a:cubicBezTo>
                  <a:cubicBezTo>
                    <a:pt x="41" y="109"/>
                    <a:pt x="32" y="83"/>
                    <a:pt x="24" y="56"/>
                  </a:cubicBezTo>
                  <a:cubicBezTo>
                    <a:pt x="18" y="43"/>
                    <a:pt x="13" y="31"/>
                    <a:pt x="7" y="18"/>
                  </a:cubicBezTo>
                  <a:close/>
                </a:path>
              </a:pathLst>
            </a:custGeom>
            <a:solidFill>
              <a:schemeClr val="tx2">
                <a:alpha val="20000"/>
              </a:schemeClr>
            </a:solidFill>
            <a:ln>
              <a:noFill/>
            </a:ln>
          </p:spPr>
        </p:sp>
      </p:grpSp>
      <p:grpSp>
        <p:nvGrpSpPr>
          <p:cNvPr id="10" name="Group 9"/>
          <p:cNvGrpSpPr/>
          <p:nvPr/>
        </p:nvGrpSpPr>
        <p:grpSpPr>
          <a:xfrm>
            <a:off x="27221" y="-786"/>
            <a:ext cx="2356674" cy="6854039"/>
            <a:chOff x="6627813" y="194833"/>
            <a:chExt cx="1952625" cy="5678918"/>
          </a:xfrm>
        </p:grpSpPr>
        <p:sp>
          <p:nvSpPr>
            <p:cNvPr id="11" name="Freeform 27"/>
            <p:cNvSpPr/>
            <p:nvPr/>
          </p:nvSpPr>
          <p:spPr bwMode="auto">
            <a:xfrm>
              <a:off x="6627813" y="194833"/>
              <a:ext cx="409575" cy="3646488"/>
            </a:xfrm>
            <a:custGeom>
              <a:avLst/>
              <a:gdLst/>
              <a:ahLst/>
              <a:cxnLst/>
              <a:rect l="0" t="0" r="r" b="b"/>
              <a:pathLst>
                <a:path w="103" h="920">
                  <a:moveTo>
                    <a:pt x="7" y="210"/>
                  </a:moveTo>
                  <a:cubicBezTo>
                    <a:pt x="11" y="288"/>
                    <a:pt x="17" y="367"/>
                    <a:pt x="26" y="445"/>
                  </a:cubicBezTo>
                  <a:cubicBezTo>
                    <a:pt x="34" y="523"/>
                    <a:pt x="44" y="601"/>
                    <a:pt x="57" y="679"/>
                  </a:cubicBezTo>
                  <a:cubicBezTo>
                    <a:pt x="69" y="757"/>
                    <a:pt x="84" y="834"/>
                    <a:pt x="101" y="911"/>
                  </a:cubicBezTo>
                  <a:cubicBezTo>
                    <a:pt x="102" y="914"/>
                    <a:pt x="103" y="917"/>
                    <a:pt x="103" y="920"/>
                  </a:cubicBezTo>
                  <a:cubicBezTo>
                    <a:pt x="102" y="905"/>
                    <a:pt x="100" y="889"/>
                    <a:pt x="99" y="874"/>
                  </a:cubicBezTo>
                  <a:cubicBezTo>
                    <a:pt x="99" y="871"/>
                    <a:pt x="99" y="868"/>
                    <a:pt x="99" y="866"/>
                  </a:cubicBezTo>
                  <a:cubicBezTo>
                    <a:pt x="85" y="803"/>
                    <a:pt x="73" y="741"/>
                    <a:pt x="63" y="678"/>
                  </a:cubicBezTo>
                  <a:cubicBezTo>
                    <a:pt x="50" y="600"/>
                    <a:pt x="39" y="523"/>
                    <a:pt x="30" y="444"/>
                  </a:cubicBezTo>
                  <a:cubicBezTo>
                    <a:pt x="21" y="366"/>
                    <a:pt x="14" y="288"/>
                    <a:pt x="9" y="209"/>
                  </a:cubicBezTo>
                  <a:cubicBezTo>
                    <a:pt x="7" y="170"/>
                    <a:pt x="5" y="131"/>
                    <a:pt x="3" y="92"/>
                  </a:cubicBezTo>
                  <a:cubicBezTo>
                    <a:pt x="2" y="61"/>
                    <a:pt x="1" y="31"/>
                    <a:pt x="1" y="0"/>
                  </a:cubicBezTo>
                  <a:cubicBezTo>
                    <a:pt x="0" y="0"/>
                    <a:pt x="0" y="0"/>
                    <a:pt x="0" y="0"/>
                  </a:cubicBezTo>
                  <a:cubicBezTo>
                    <a:pt x="0" y="31"/>
                    <a:pt x="1" y="61"/>
                    <a:pt x="1" y="92"/>
                  </a:cubicBezTo>
                  <a:cubicBezTo>
                    <a:pt x="3" y="131"/>
                    <a:pt x="4" y="170"/>
                    <a:pt x="7" y="21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2" name="Freeform 28"/>
            <p:cNvSpPr/>
            <p:nvPr/>
          </p:nvSpPr>
          <p:spPr bwMode="auto">
            <a:xfrm>
              <a:off x="7061201" y="3771900"/>
              <a:ext cx="350838" cy="1309688"/>
            </a:xfrm>
            <a:custGeom>
              <a:avLst/>
              <a:gdLst/>
              <a:ahLst/>
              <a:cxnLst/>
              <a:rect l="0" t="0" r="r" b="b"/>
              <a:pathLst>
                <a:path w="88" h="330">
                  <a:moveTo>
                    <a:pt x="53" y="229"/>
                  </a:moveTo>
                  <a:cubicBezTo>
                    <a:pt x="64" y="263"/>
                    <a:pt x="75" y="297"/>
                    <a:pt x="88" y="330"/>
                  </a:cubicBezTo>
                  <a:cubicBezTo>
                    <a:pt x="88" y="323"/>
                    <a:pt x="88" y="315"/>
                    <a:pt x="88" y="308"/>
                  </a:cubicBezTo>
                  <a:cubicBezTo>
                    <a:pt x="88" y="307"/>
                    <a:pt x="88" y="305"/>
                    <a:pt x="88" y="304"/>
                  </a:cubicBezTo>
                  <a:cubicBezTo>
                    <a:pt x="79" y="278"/>
                    <a:pt x="70" y="252"/>
                    <a:pt x="62" y="226"/>
                  </a:cubicBezTo>
                  <a:cubicBezTo>
                    <a:pt x="38" y="152"/>
                    <a:pt x="17" y="76"/>
                    <a:pt x="0" y="0"/>
                  </a:cubicBezTo>
                  <a:cubicBezTo>
                    <a:pt x="2" y="21"/>
                    <a:pt x="4" y="42"/>
                    <a:pt x="7" y="63"/>
                  </a:cubicBezTo>
                  <a:cubicBezTo>
                    <a:pt x="21" y="119"/>
                    <a:pt x="36" y="174"/>
                    <a:pt x="53" y="22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3" name="Freeform 29"/>
            <p:cNvSpPr/>
            <p:nvPr/>
          </p:nvSpPr>
          <p:spPr bwMode="auto">
            <a:xfrm>
              <a:off x="7439026" y="5053013"/>
              <a:ext cx="357188" cy="820738"/>
            </a:xfrm>
            <a:custGeom>
              <a:avLst/>
              <a:gdLst/>
              <a:ahLst/>
              <a:cxnLst/>
              <a:rect l="0" t="0" r="r" b="b"/>
              <a:pathLst>
                <a:path w="90" h="207">
                  <a:moveTo>
                    <a:pt x="6" y="15"/>
                  </a:moveTo>
                  <a:cubicBezTo>
                    <a:pt x="4" y="10"/>
                    <a:pt x="2" y="5"/>
                    <a:pt x="0" y="0"/>
                  </a:cubicBezTo>
                  <a:cubicBezTo>
                    <a:pt x="0" y="9"/>
                    <a:pt x="0" y="19"/>
                    <a:pt x="1" y="29"/>
                  </a:cubicBezTo>
                  <a:cubicBezTo>
                    <a:pt x="14" y="62"/>
                    <a:pt x="27" y="95"/>
                    <a:pt x="42" y="127"/>
                  </a:cubicBezTo>
                  <a:cubicBezTo>
                    <a:pt x="54" y="154"/>
                    <a:pt x="67" y="181"/>
                    <a:pt x="80" y="207"/>
                  </a:cubicBezTo>
                  <a:cubicBezTo>
                    <a:pt x="90" y="207"/>
                    <a:pt x="90" y="207"/>
                    <a:pt x="90" y="207"/>
                  </a:cubicBezTo>
                  <a:cubicBezTo>
                    <a:pt x="76" y="180"/>
                    <a:pt x="63" y="152"/>
                    <a:pt x="50" y="123"/>
                  </a:cubicBezTo>
                  <a:cubicBezTo>
                    <a:pt x="34" y="88"/>
                    <a:pt x="20" y="51"/>
                    <a:pt x="6" y="15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4" name="Freeform 30"/>
            <p:cNvSpPr/>
            <p:nvPr/>
          </p:nvSpPr>
          <p:spPr bwMode="auto">
            <a:xfrm>
              <a:off x="7037388" y="3811588"/>
              <a:ext cx="457200" cy="1852613"/>
            </a:xfrm>
            <a:custGeom>
              <a:avLst/>
              <a:gdLst/>
              <a:ahLst/>
              <a:cxnLst/>
              <a:rect l="0" t="0" r="r" b="b"/>
              <a:pathLst>
                <a:path w="115" h="467">
                  <a:moveTo>
                    <a:pt x="101" y="409"/>
                  </a:moveTo>
                  <a:cubicBezTo>
                    <a:pt x="93" y="388"/>
                    <a:pt x="85" y="366"/>
                    <a:pt x="78" y="344"/>
                  </a:cubicBezTo>
                  <a:cubicBezTo>
                    <a:pt x="57" y="281"/>
                    <a:pt x="41" y="216"/>
                    <a:pt x="29" y="151"/>
                  </a:cubicBezTo>
                  <a:cubicBezTo>
                    <a:pt x="22" y="119"/>
                    <a:pt x="17" y="86"/>
                    <a:pt x="13" y="53"/>
                  </a:cubicBezTo>
                  <a:cubicBezTo>
                    <a:pt x="9" y="35"/>
                    <a:pt x="4" y="18"/>
                    <a:pt x="0" y="0"/>
                  </a:cubicBezTo>
                  <a:cubicBezTo>
                    <a:pt x="5" y="51"/>
                    <a:pt x="12" y="102"/>
                    <a:pt x="21" y="152"/>
                  </a:cubicBezTo>
                  <a:cubicBezTo>
                    <a:pt x="33" y="218"/>
                    <a:pt x="49" y="283"/>
                    <a:pt x="69" y="347"/>
                  </a:cubicBezTo>
                  <a:cubicBezTo>
                    <a:pt x="79" y="378"/>
                    <a:pt x="90" y="410"/>
                    <a:pt x="103" y="441"/>
                  </a:cubicBezTo>
                  <a:cubicBezTo>
                    <a:pt x="107" y="449"/>
                    <a:pt x="111" y="458"/>
                    <a:pt x="115" y="467"/>
                  </a:cubicBezTo>
                  <a:cubicBezTo>
                    <a:pt x="114" y="464"/>
                    <a:pt x="113" y="461"/>
                    <a:pt x="112" y="458"/>
                  </a:cubicBezTo>
                  <a:cubicBezTo>
                    <a:pt x="108" y="442"/>
                    <a:pt x="104" y="425"/>
                    <a:pt x="101" y="40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5" name="Freeform 31"/>
            <p:cNvSpPr/>
            <p:nvPr/>
          </p:nvSpPr>
          <p:spPr bwMode="auto">
            <a:xfrm>
              <a:off x="6992938" y="1263650"/>
              <a:ext cx="144463" cy="2508250"/>
            </a:xfrm>
            <a:custGeom>
              <a:avLst/>
              <a:gdLst/>
              <a:ahLst/>
              <a:cxnLst/>
              <a:rect l="0" t="0" r="r" b="b"/>
              <a:pathLst>
                <a:path w="36" h="633">
                  <a:moveTo>
                    <a:pt x="17" y="633"/>
                  </a:moveTo>
                  <a:cubicBezTo>
                    <a:pt x="15" y="621"/>
                    <a:pt x="14" y="609"/>
                    <a:pt x="13" y="597"/>
                  </a:cubicBezTo>
                  <a:cubicBezTo>
                    <a:pt x="8" y="530"/>
                    <a:pt x="5" y="464"/>
                    <a:pt x="5" y="398"/>
                  </a:cubicBezTo>
                  <a:cubicBezTo>
                    <a:pt x="5" y="331"/>
                    <a:pt x="8" y="265"/>
                    <a:pt x="13" y="198"/>
                  </a:cubicBezTo>
                  <a:cubicBezTo>
                    <a:pt x="15" y="165"/>
                    <a:pt x="18" y="132"/>
                    <a:pt x="22" y="99"/>
                  </a:cubicBezTo>
                  <a:cubicBezTo>
                    <a:pt x="26" y="66"/>
                    <a:pt x="30" y="33"/>
                    <a:pt x="36" y="0"/>
                  </a:cubicBezTo>
                  <a:cubicBezTo>
                    <a:pt x="35" y="0"/>
                    <a:pt x="35" y="0"/>
                    <a:pt x="35" y="0"/>
                  </a:cubicBezTo>
                  <a:cubicBezTo>
                    <a:pt x="29" y="33"/>
                    <a:pt x="24" y="66"/>
                    <a:pt x="20" y="99"/>
                  </a:cubicBezTo>
                  <a:cubicBezTo>
                    <a:pt x="16" y="132"/>
                    <a:pt x="13" y="165"/>
                    <a:pt x="10" y="198"/>
                  </a:cubicBezTo>
                  <a:cubicBezTo>
                    <a:pt x="4" y="264"/>
                    <a:pt x="1" y="331"/>
                    <a:pt x="1" y="398"/>
                  </a:cubicBezTo>
                  <a:cubicBezTo>
                    <a:pt x="0" y="461"/>
                    <a:pt x="2" y="525"/>
                    <a:pt x="7" y="589"/>
                  </a:cubicBezTo>
                  <a:cubicBezTo>
                    <a:pt x="10" y="603"/>
                    <a:pt x="13" y="618"/>
                    <a:pt x="16" y="632"/>
                  </a:cubicBezTo>
                  <a:cubicBezTo>
                    <a:pt x="16" y="632"/>
                    <a:pt x="17" y="633"/>
                    <a:pt x="17" y="63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6" name="Freeform 32"/>
            <p:cNvSpPr/>
            <p:nvPr/>
          </p:nvSpPr>
          <p:spPr bwMode="auto">
            <a:xfrm>
              <a:off x="7526338" y="5640388"/>
              <a:ext cx="111125" cy="233363"/>
            </a:xfrm>
            <a:custGeom>
              <a:avLst/>
              <a:gdLst/>
              <a:ahLst/>
              <a:cxnLst/>
              <a:rect l="0" t="0" r="r" b="b"/>
              <a:pathLst>
                <a:path w="28" h="59">
                  <a:moveTo>
                    <a:pt x="22" y="59"/>
                  </a:moveTo>
                  <a:cubicBezTo>
                    <a:pt x="28" y="59"/>
                    <a:pt x="28" y="59"/>
                    <a:pt x="28" y="59"/>
                  </a:cubicBezTo>
                  <a:cubicBezTo>
                    <a:pt x="18" y="40"/>
                    <a:pt x="9" y="20"/>
                    <a:pt x="0" y="0"/>
                  </a:cubicBezTo>
                  <a:cubicBezTo>
                    <a:pt x="6" y="20"/>
                    <a:pt x="13" y="40"/>
                    <a:pt x="22" y="59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7" name="Freeform 33"/>
            <p:cNvSpPr/>
            <p:nvPr/>
          </p:nvSpPr>
          <p:spPr bwMode="auto">
            <a:xfrm>
              <a:off x="7021513" y="3598863"/>
              <a:ext cx="68263" cy="423863"/>
            </a:xfrm>
            <a:custGeom>
              <a:avLst/>
              <a:gdLst/>
              <a:ahLst/>
              <a:cxnLst/>
              <a:rect l="0" t="0" r="r" b="b"/>
              <a:pathLst>
                <a:path w="17" h="107">
                  <a:moveTo>
                    <a:pt x="4" y="54"/>
                  </a:moveTo>
                  <a:cubicBezTo>
                    <a:pt x="8" y="72"/>
                    <a:pt x="13" y="89"/>
                    <a:pt x="17" y="107"/>
                  </a:cubicBezTo>
                  <a:cubicBezTo>
                    <a:pt x="14" y="86"/>
                    <a:pt x="12" y="65"/>
                    <a:pt x="10" y="44"/>
                  </a:cubicBezTo>
                  <a:cubicBezTo>
                    <a:pt x="10" y="44"/>
                    <a:pt x="9" y="43"/>
                    <a:pt x="9" y="43"/>
                  </a:cubicBezTo>
                  <a:cubicBezTo>
                    <a:pt x="6" y="29"/>
                    <a:pt x="3" y="14"/>
                    <a:pt x="0" y="0"/>
                  </a:cubicBezTo>
                  <a:cubicBezTo>
                    <a:pt x="0" y="2"/>
                    <a:pt x="0" y="5"/>
                    <a:pt x="0" y="8"/>
                  </a:cubicBezTo>
                  <a:cubicBezTo>
                    <a:pt x="1" y="23"/>
                    <a:pt x="3" y="39"/>
                    <a:pt x="4" y="54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8" name="Freeform 34"/>
            <p:cNvSpPr/>
            <p:nvPr/>
          </p:nvSpPr>
          <p:spPr bwMode="auto">
            <a:xfrm>
              <a:off x="7412038" y="2801938"/>
              <a:ext cx="1168400" cy="2251075"/>
            </a:xfrm>
            <a:custGeom>
              <a:avLst/>
              <a:gdLst/>
              <a:ahLst/>
              <a:cxnLst/>
              <a:rect l="0" t="0" r="r" b="b"/>
              <a:pathLst>
                <a:path w="294" h="568">
                  <a:moveTo>
                    <a:pt x="8" y="553"/>
                  </a:moveTo>
                  <a:cubicBezTo>
                    <a:pt x="9" y="501"/>
                    <a:pt x="19" y="448"/>
                    <a:pt x="35" y="397"/>
                  </a:cubicBezTo>
                  <a:cubicBezTo>
                    <a:pt x="51" y="347"/>
                    <a:pt x="73" y="298"/>
                    <a:pt x="99" y="252"/>
                  </a:cubicBezTo>
                  <a:cubicBezTo>
                    <a:pt x="124" y="205"/>
                    <a:pt x="154" y="161"/>
                    <a:pt x="187" y="119"/>
                  </a:cubicBezTo>
                  <a:cubicBezTo>
                    <a:pt x="203" y="98"/>
                    <a:pt x="220" y="77"/>
                    <a:pt x="238" y="58"/>
                  </a:cubicBezTo>
                  <a:cubicBezTo>
                    <a:pt x="247" y="48"/>
                    <a:pt x="256" y="38"/>
                    <a:pt x="265" y="28"/>
                  </a:cubicBezTo>
                  <a:cubicBezTo>
                    <a:pt x="274" y="19"/>
                    <a:pt x="284" y="9"/>
                    <a:pt x="294" y="0"/>
                  </a:cubicBezTo>
                  <a:cubicBezTo>
                    <a:pt x="293" y="0"/>
                    <a:pt x="293" y="0"/>
                    <a:pt x="293" y="0"/>
                  </a:cubicBezTo>
                  <a:cubicBezTo>
                    <a:pt x="283" y="9"/>
                    <a:pt x="273" y="18"/>
                    <a:pt x="264" y="27"/>
                  </a:cubicBezTo>
                  <a:cubicBezTo>
                    <a:pt x="255" y="37"/>
                    <a:pt x="246" y="47"/>
                    <a:pt x="237" y="56"/>
                  </a:cubicBezTo>
                  <a:cubicBezTo>
                    <a:pt x="218" y="76"/>
                    <a:pt x="201" y="96"/>
                    <a:pt x="185" y="117"/>
                  </a:cubicBezTo>
                  <a:cubicBezTo>
                    <a:pt x="151" y="159"/>
                    <a:pt x="121" y="203"/>
                    <a:pt x="95" y="249"/>
                  </a:cubicBezTo>
                  <a:cubicBezTo>
                    <a:pt x="68" y="296"/>
                    <a:pt x="46" y="345"/>
                    <a:pt x="30" y="396"/>
                  </a:cubicBezTo>
                  <a:cubicBezTo>
                    <a:pt x="13" y="445"/>
                    <a:pt x="3" y="497"/>
                    <a:pt x="0" y="549"/>
                  </a:cubicBezTo>
                  <a:cubicBezTo>
                    <a:pt x="3" y="555"/>
                    <a:pt x="5" y="561"/>
                    <a:pt x="7" y="568"/>
                  </a:cubicBezTo>
                  <a:cubicBezTo>
                    <a:pt x="7" y="563"/>
                    <a:pt x="7" y="558"/>
                    <a:pt x="8" y="553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19" name="Freeform 35"/>
            <p:cNvSpPr/>
            <p:nvPr/>
          </p:nvSpPr>
          <p:spPr bwMode="auto">
            <a:xfrm>
              <a:off x="7494588" y="5664200"/>
              <a:ext cx="100013" cy="209550"/>
            </a:xfrm>
            <a:custGeom>
              <a:avLst/>
              <a:gdLst/>
              <a:ahLst/>
              <a:cxnLst/>
              <a:rect l="0" t="0" r="r" b="b"/>
              <a:pathLst>
                <a:path w="25" h="53">
                  <a:moveTo>
                    <a:pt x="0" y="0"/>
                  </a:moveTo>
                  <a:cubicBezTo>
                    <a:pt x="5" y="18"/>
                    <a:pt x="12" y="36"/>
                    <a:pt x="19" y="53"/>
                  </a:cubicBezTo>
                  <a:cubicBezTo>
                    <a:pt x="25" y="53"/>
                    <a:pt x="25" y="53"/>
                    <a:pt x="25" y="53"/>
                  </a:cubicBezTo>
                  <a:cubicBezTo>
                    <a:pt x="16" y="36"/>
                    <a:pt x="8" y="18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0" name="Freeform 36"/>
            <p:cNvSpPr/>
            <p:nvPr/>
          </p:nvSpPr>
          <p:spPr bwMode="auto">
            <a:xfrm>
              <a:off x="7412038" y="5081588"/>
              <a:ext cx="114300" cy="558800"/>
            </a:xfrm>
            <a:custGeom>
              <a:avLst/>
              <a:gdLst/>
              <a:ahLst/>
              <a:cxnLst/>
              <a:rect l="0" t="0" r="r" b="b"/>
              <a:pathLst>
                <a:path w="29" h="141">
                  <a:moveTo>
                    <a:pt x="0" y="0"/>
                  </a:moveTo>
                  <a:cubicBezTo>
                    <a:pt x="0" y="30"/>
                    <a:pt x="2" y="60"/>
                    <a:pt x="7" y="89"/>
                  </a:cubicBezTo>
                  <a:cubicBezTo>
                    <a:pt x="11" y="98"/>
                    <a:pt x="14" y="108"/>
                    <a:pt x="18" y="117"/>
                  </a:cubicBezTo>
                  <a:cubicBezTo>
                    <a:pt x="22" y="125"/>
                    <a:pt x="25" y="133"/>
                    <a:pt x="29" y="141"/>
                  </a:cubicBezTo>
                  <a:cubicBezTo>
                    <a:pt x="28" y="139"/>
                    <a:pt x="28" y="137"/>
                    <a:pt x="27" y="135"/>
                  </a:cubicBezTo>
                  <a:cubicBezTo>
                    <a:pt x="16" y="98"/>
                    <a:pt x="10" y="60"/>
                    <a:pt x="8" y="22"/>
                  </a:cubicBezTo>
                  <a:cubicBezTo>
                    <a:pt x="7" y="18"/>
                    <a:pt x="5" y="15"/>
                    <a:pt x="4" y="11"/>
                  </a:cubicBezTo>
                  <a:cubicBezTo>
                    <a:pt x="2" y="7"/>
                    <a:pt x="1" y="3"/>
                    <a:pt x="0" y="0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1" name="Freeform 37"/>
            <p:cNvSpPr/>
            <p:nvPr/>
          </p:nvSpPr>
          <p:spPr bwMode="auto">
            <a:xfrm>
              <a:off x="7412038" y="4978400"/>
              <a:ext cx="31750" cy="188913"/>
            </a:xfrm>
            <a:custGeom>
              <a:avLst/>
              <a:gdLst/>
              <a:ahLst/>
              <a:cxnLst/>
              <a:rect l="0" t="0" r="r" b="b"/>
              <a:pathLst>
                <a:path w="8" h="48">
                  <a:moveTo>
                    <a:pt x="0" y="26"/>
                  </a:moveTo>
                  <a:cubicBezTo>
                    <a:pt x="1" y="29"/>
                    <a:pt x="2" y="33"/>
                    <a:pt x="4" y="37"/>
                  </a:cubicBezTo>
                  <a:cubicBezTo>
                    <a:pt x="5" y="41"/>
                    <a:pt x="7" y="44"/>
                    <a:pt x="8" y="48"/>
                  </a:cubicBezTo>
                  <a:cubicBezTo>
                    <a:pt x="7" y="38"/>
                    <a:pt x="7" y="28"/>
                    <a:pt x="7" y="19"/>
                  </a:cubicBezTo>
                  <a:cubicBezTo>
                    <a:pt x="5" y="12"/>
                    <a:pt x="3" y="6"/>
                    <a:pt x="0" y="0"/>
                  </a:cubicBezTo>
                  <a:cubicBezTo>
                    <a:pt x="0" y="1"/>
                    <a:pt x="0" y="3"/>
                    <a:pt x="0" y="4"/>
                  </a:cubicBezTo>
                  <a:cubicBezTo>
                    <a:pt x="0" y="11"/>
                    <a:pt x="0" y="19"/>
                    <a:pt x="0" y="26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  <p:sp>
          <p:nvSpPr>
            <p:cNvPr id="22" name="Freeform 38"/>
            <p:cNvSpPr/>
            <p:nvPr/>
          </p:nvSpPr>
          <p:spPr bwMode="auto">
            <a:xfrm>
              <a:off x="7439026" y="5434013"/>
              <a:ext cx="174625" cy="439738"/>
            </a:xfrm>
            <a:custGeom>
              <a:avLst/>
              <a:gdLst/>
              <a:ahLst/>
              <a:cxnLst/>
              <a:rect l="0" t="0" r="r" b="b"/>
              <a:pathLst>
                <a:path w="44" h="111">
                  <a:moveTo>
                    <a:pt x="11" y="28"/>
                  </a:moveTo>
                  <a:cubicBezTo>
                    <a:pt x="7" y="19"/>
                    <a:pt x="4" y="9"/>
                    <a:pt x="0" y="0"/>
                  </a:cubicBezTo>
                  <a:cubicBezTo>
                    <a:pt x="3" y="16"/>
                    <a:pt x="7" y="33"/>
                    <a:pt x="11" y="49"/>
                  </a:cubicBezTo>
                  <a:cubicBezTo>
                    <a:pt x="12" y="52"/>
                    <a:pt x="13" y="55"/>
                    <a:pt x="14" y="58"/>
                  </a:cubicBezTo>
                  <a:cubicBezTo>
                    <a:pt x="22" y="76"/>
                    <a:pt x="30" y="94"/>
                    <a:pt x="39" y="111"/>
                  </a:cubicBezTo>
                  <a:cubicBezTo>
                    <a:pt x="44" y="111"/>
                    <a:pt x="44" y="111"/>
                    <a:pt x="44" y="111"/>
                  </a:cubicBezTo>
                  <a:cubicBezTo>
                    <a:pt x="35" y="92"/>
                    <a:pt x="28" y="72"/>
                    <a:pt x="22" y="52"/>
                  </a:cubicBezTo>
                  <a:cubicBezTo>
                    <a:pt x="18" y="44"/>
                    <a:pt x="15" y="36"/>
                    <a:pt x="11" y="28"/>
                  </a:cubicBezTo>
                  <a:close/>
                </a:path>
              </a:pathLst>
            </a:custGeom>
            <a:solidFill>
              <a:schemeClr val="tx2"/>
            </a:solidFill>
            <a:ln>
              <a:noFill/>
            </a:ln>
          </p:spPr>
        </p:sp>
      </p:grpSp>
      <p:sp>
        <p:nvSpPr>
          <p:cNvPr id="7" name="Rectangle 6"/>
          <p:cNvSpPr/>
          <p:nvPr/>
        </p:nvSpPr>
        <p:spPr>
          <a:xfrm>
            <a:off x="0" y="0"/>
            <a:ext cx="182880" cy="6858000"/>
          </a:xfrm>
          <a:prstGeom prst="rect">
            <a:avLst/>
          </a:prstGeom>
          <a:solidFill>
            <a:schemeClr val="tx2"/>
          </a:solidFill>
          <a:ln>
            <a:noFill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2592924" y="624110"/>
            <a:ext cx="8911687" cy="128089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589212" y="2133600"/>
            <a:ext cx="8915400" cy="38862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0361612" y="6130437"/>
            <a:ext cx="1146283" cy="370396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1BEF0D-F0BB-DE4B-95CE-6DB70DBA9567}" type="datetimeFigureOut">
              <a:rPr lang="en-US" dirty="0"/>
              <a:pPr/>
              <a:t>3/13/2020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89212" y="6135808"/>
            <a:ext cx="761999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 bwMode="gray">
          <a:xfrm>
            <a:off x="531812" y="787782"/>
            <a:ext cx="779767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2000">
                <a:solidFill>
                  <a:srgbClr val="FEFFFF"/>
                </a:solidFill>
              </a:defRPr>
            </a:lvl1pPr>
          </a:lstStyle>
          <a:p>
            <a:fld id="{D57F1E4F-1CFF-5643-939E-217C01CDF565}" type="slidenum">
              <a:rPr lang="en-US" dirty="0"/>
              <a:pPr/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60" r:id="rId10"/>
    <p:sldLayoutId id="2147483661" r:id="rId11"/>
    <p:sldLayoutId id="2147483662" r:id="rId12"/>
    <p:sldLayoutId id="2147483663" r:id="rId13"/>
    <p:sldLayoutId id="2147483664" r:id="rId14"/>
    <p:sldLayoutId id="2147483658" r:id="rId15"/>
    <p:sldLayoutId id="2147483659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tx1">
              <a:lumMod val="85000"/>
              <a:lumOff val="15000"/>
            </a:schemeClr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Font typeface="Wingdings 3" charset="2"/>
        <a:buChar char="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914400"/>
            <a:ext cx="8915399" cy="724619"/>
          </a:xfrm>
        </p:spPr>
        <p:txBody>
          <a:bodyPr>
            <a:normAutofit/>
          </a:bodyPr>
          <a:lstStyle/>
          <a:p>
            <a:pPr algn="ctr"/>
            <a:r>
              <a:rPr lang="fa-IR" sz="4000" dirty="0" smtClean="0"/>
              <a:t>به نام خدا</a:t>
            </a:r>
            <a:endParaRPr lang="en-US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130725"/>
            <a:ext cx="8915399" cy="3772937"/>
          </a:xfrm>
        </p:spPr>
        <p:txBody>
          <a:bodyPr>
            <a:normAutofit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موضوع این جلسه :     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استاندارد شماره 10</a:t>
            </a:r>
          </a:p>
          <a:p>
            <a:pPr algn="r"/>
            <a:endParaRPr lang="fa-IR" sz="2400" dirty="0">
              <a:solidFill>
                <a:schemeClr val="tx1"/>
              </a:solidFill>
            </a:endParaRP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 </a:t>
            </a:r>
          </a:p>
          <a:p>
            <a:pPr algn="ctr"/>
            <a:r>
              <a:rPr lang="fa-IR" sz="2400" dirty="0" smtClean="0">
                <a:solidFill>
                  <a:schemeClr val="tx1"/>
                </a:solidFill>
              </a:rPr>
              <a:t>کمک های بلاعوض دولت </a:t>
            </a:r>
          </a:p>
          <a:p>
            <a:pPr algn="ctr"/>
            <a:endParaRPr lang="fa-IR" sz="2400" dirty="0">
              <a:solidFill>
                <a:schemeClr val="tx1"/>
              </a:solidFill>
            </a:endParaRPr>
          </a:p>
          <a:p>
            <a:pPr algn="ctr"/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5129749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52783" y="370936"/>
            <a:ext cx="8915399" cy="1224951"/>
          </a:xfrm>
        </p:spPr>
        <p:txBody>
          <a:bodyPr>
            <a:noAutofit/>
          </a:bodyPr>
          <a:lstStyle/>
          <a:p>
            <a:pPr algn="ctr"/>
            <a:r>
              <a:rPr lang="fa-IR" sz="3600" dirty="0" smtClean="0"/>
              <a:t>مثال 5</a:t>
            </a:r>
            <a:r>
              <a:rPr lang="fa-IR" sz="3600" dirty="0"/>
              <a:t/>
            </a:r>
            <a:br>
              <a:rPr lang="fa-IR" sz="3600" dirty="0"/>
            </a:br>
            <a:r>
              <a:rPr lang="fa-IR" sz="2800" dirty="0" smtClean="0"/>
              <a:t>عدم ایفای تعهدات و استرداد کمک بلاعوض با وجه نقد</a:t>
            </a:r>
            <a:endParaRPr lang="en-US" sz="2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027209"/>
            <a:ext cx="8915399" cy="3876454"/>
          </a:xfrm>
        </p:spPr>
        <p:txBody>
          <a:bodyPr>
            <a:normAutofit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اطلاعات زیر در ارتباط با یک دارایی که به عنوان کمک بلاعوض دولت دریافت شده در پایان سال 96 از دفاتر شرکت آتیه سازان استخراج شده است.</a:t>
            </a: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ماشین آلات (عمر مفید 10 سال ،عمر مفید باقی مانده5 سال)                           30،000،000</a:t>
            </a: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استهلاک انباشته                                                                                     15،000،000</a:t>
            </a: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مانده تعهدات مر تبط با کمک بلاعوض                                                            7،500،000</a:t>
            </a: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به دلیل عدم رعایت تعهدات مربوط ، شرکت مجبور به پرداخت مبلغ 16،500،000ریال بابت استرداد کمک بلاعوض به دولت می باشد که نیمی از این مبلغ حائز معیار های شناخت دارایی های ثابت مشهود خواد بود.</a:t>
            </a: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مطلوبست : ارائه ثبت لازم بابت استرداد مبلغ فوق</a:t>
            </a:r>
            <a:endParaRPr lang="fa-IR" sz="16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85682578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52783" y="370936"/>
            <a:ext cx="8915399" cy="1224951"/>
          </a:xfrm>
        </p:spPr>
        <p:txBody>
          <a:bodyPr>
            <a:noAutofit/>
          </a:bodyPr>
          <a:lstStyle/>
          <a:p>
            <a:pPr algn="ctr"/>
            <a:r>
              <a:rPr lang="fa-IR" sz="2800" dirty="0" smtClean="0"/>
              <a:t>پاسخ</a:t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313168" y="1285337"/>
            <a:ext cx="8915399" cy="5011945"/>
          </a:xfrm>
        </p:spPr>
        <p:txBody>
          <a:bodyPr>
            <a:normAutofit/>
          </a:bodyPr>
          <a:lstStyle/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مازاد مبلغ پرداختی نسبت به تعهدات ایفا نشده                 9،000،000=7،500،000-16،500،000</a:t>
            </a: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افزایش در بهای تمام شده دارایی ثبت شده                      4،500،000  =   2  ÷  9،000،000</a:t>
            </a: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استهلاک اضافه ارزش دارایی                                          450،000 = 10   ÷  4،500،000</a:t>
            </a:r>
          </a:p>
          <a:p>
            <a:pPr algn="r"/>
            <a:r>
              <a:rPr lang="fa-IR" sz="1600" dirty="0">
                <a:solidFill>
                  <a:schemeClr val="tx1"/>
                </a:solidFill>
              </a:rPr>
              <a:t> </a:t>
            </a:r>
            <a:r>
              <a:rPr lang="fa-IR" sz="1600" dirty="0" smtClean="0">
                <a:solidFill>
                  <a:schemeClr val="tx1"/>
                </a:solidFill>
              </a:rPr>
              <a:t>                                                                               2،250،000 =  5 *   450،000</a:t>
            </a:r>
          </a:p>
          <a:p>
            <a:pPr algn="r"/>
            <a:endParaRPr lang="fa-IR" sz="1600" dirty="0">
              <a:solidFill>
                <a:schemeClr val="tx1"/>
              </a:solidFill>
            </a:endParaRP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تعهدات مرتبط با کمک بلاعوض                    7،500،000</a:t>
            </a: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ماشین آلات                                           4،500،000</a:t>
            </a: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هزینه                                                    6،750،000</a:t>
            </a:r>
          </a:p>
          <a:p>
            <a:pPr algn="r"/>
            <a:r>
              <a:rPr lang="fa-IR" sz="1600" dirty="0">
                <a:solidFill>
                  <a:schemeClr val="tx1"/>
                </a:solidFill>
              </a:rPr>
              <a:t> </a:t>
            </a:r>
            <a:r>
              <a:rPr lang="fa-IR" sz="1600" dirty="0" smtClean="0">
                <a:solidFill>
                  <a:schemeClr val="tx1"/>
                </a:solidFill>
              </a:rPr>
              <a:t>                                       بانک                                           16،500،000</a:t>
            </a:r>
          </a:p>
          <a:p>
            <a:pPr algn="r"/>
            <a:r>
              <a:rPr lang="fa-IR" sz="1600" dirty="0">
                <a:solidFill>
                  <a:schemeClr val="tx1"/>
                </a:solidFill>
              </a:rPr>
              <a:t> </a:t>
            </a:r>
            <a:r>
              <a:rPr lang="fa-IR" sz="1600" dirty="0" smtClean="0">
                <a:solidFill>
                  <a:schemeClr val="tx1"/>
                </a:solidFill>
              </a:rPr>
              <a:t>                                       استهلاک انباشته                          2،250،000</a:t>
            </a:r>
          </a:p>
          <a:p>
            <a:pPr algn="r"/>
            <a:endParaRPr lang="fa-IR" sz="1600" dirty="0" smtClean="0">
              <a:solidFill>
                <a:schemeClr val="tx1"/>
              </a:solidFill>
            </a:endParaRPr>
          </a:p>
          <a:p>
            <a:pPr algn="r"/>
            <a:r>
              <a:rPr lang="fa-IR" sz="1600" dirty="0" smtClean="0">
                <a:solidFill>
                  <a:schemeClr val="tx1"/>
                </a:solidFill>
              </a:rPr>
              <a:t>     سود و زیان انباشته                      2،250،000</a:t>
            </a:r>
          </a:p>
          <a:p>
            <a:pPr algn="r"/>
            <a:r>
              <a:rPr lang="fa-IR" sz="1600" dirty="0">
                <a:solidFill>
                  <a:schemeClr val="tx1"/>
                </a:solidFill>
              </a:rPr>
              <a:t> </a:t>
            </a:r>
            <a:r>
              <a:rPr lang="fa-IR" sz="1600" dirty="0" smtClean="0">
                <a:solidFill>
                  <a:schemeClr val="tx1"/>
                </a:solidFill>
              </a:rPr>
              <a:t>                              هزینه                         2،250،000</a:t>
            </a:r>
          </a:p>
        </p:txBody>
      </p:sp>
      <p:cxnSp>
        <p:nvCxnSpPr>
          <p:cNvPr id="5" name="Straight Connector 4"/>
          <p:cNvCxnSpPr/>
          <p:nvPr/>
        </p:nvCxnSpPr>
        <p:spPr>
          <a:xfrm>
            <a:off x="3890513" y="5098211"/>
            <a:ext cx="6823495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3376054952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114760" y="465827"/>
            <a:ext cx="8915399" cy="1224951"/>
          </a:xfrm>
        </p:spPr>
        <p:txBody>
          <a:bodyPr>
            <a:noAutofit/>
          </a:bodyPr>
          <a:lstStyle/>
          <a:p>
            <a:pPr algn="ctr"/>
            <a:r>
              <a:rPr lang="fa-IR" sz="2800" dirty="0" smtClean="0"/>
              <a:t>مثال 6</a:t>
            </a:r>
            <a:br>
              <a:rPr lang="fa-IR" sz="2800" dirty="0" smtClean="0"/>
            </a:br>
            <a:r>
              <a:rPr lang="fa-IR" sz="2800" dirty="0" smtClean="0"/>
              <a:t>استرداد عین دارایی</a:t>
            </a:r>
            <a:r>
              <a:rPr lang="fa-IR" sz="2800" dirty="0" smtClean="0"/>
              <a:t/>
            </a:r>
            <a:br>
              <a:rPr lang="fa-IR" sz="2800" dirty="0" smtClean="0"/>
            </a:br>
            <a:endParaRPr lang="en-US" sz="2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14759" y="2631057"/>
            <a:ext cx="8915399" cy="2441276"/>
          </a:xfrm>
        </p:spPr>
        <p:txBody>
          <a:bodyPr>
            <a:normAutofit/>
          </a:bodyPr>
          <a:lstStyle/>
          <a:p>
            <a:pPr algn="r"/>
            <a:r>
              <a:rPr lang="fa-IR" sz="2800" dirty="0" smtClean="0">
                <a:solidFill>
                  <a:schemeClr val="tx1"/>
                </a:solidFill>
              </a:rPr>
              <a:t>با توجه به دادهای مثال 5 ، چناچه شرکت مجبور به استرداد غین دارایی شود</a:t>
            </a:r>
          </a:p>
          <a:p>
            <a:pPr algn="r"/>
            <a:r>
              <a:rPr lang="fa-IR" sz="2800" dirty="0" smtClean="0">
                <a:solidFill>
                  <a:schemeClr val="tx1"/>
                </a:solidFill>
              </a:rPr>
              <a:t>مطلوبست ارائه ثبت هاب لازم بابت این رویداد </a:t>
            </a:r>
          </a:p>
        </p:txBody>
      </p:sp>
    </p:spTree>
    <p:extLst>
      <p:ext uri="{BB962C8B-B14F-4D97-AF65-F5344CB8AC3E}">
        <p14:creationId xmlns:p14="http://schemas.microsoft.com/office/powerpoint/2010/main" val="3951554950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114760" y="465827"/>
            <a:ext cx="8915399" cy="1224951"/>
          </a:xfrm>
        </p:spPr>
        <p:txBody>
          <a:bodyPr>
            <a:noAutofit/>
          </a:bodyPr>
          <a:lstStyle/>
          <a:p>
            <a:pPr algn="ctr"/>
            <a:r>
              <a:rPr lang="fa-IR" sz="2800" dirty="0" smtClean="0"/>
              <a:t>پاسخ</a:t>
            </a:r>
            <a:endParaRPr lang="en-US" sz="28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14759" y="2631057"/>
            <a:ext cx="8915399" cy="3614468"/>
          </a:xfrm>
        </p:spPr>
        <p:txBody>
          <a:bodyPr>
            <a:normAutofit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تعهدات مرتبط با کمک بلاعوض           7،500،000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استهلاک انباشته                           15،000،000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زیان                                             7،500،000</a:t>
            </a:r>
          </a:p>
          <a:p>
            <a:pPr algn="r"/>
            <a:endParaRPr lang="fa-IR" sz="2400" dirty="0" smtClean="0">
              <a:solidFill>
                <a:schemeClr val="tx1"/>
              </a:solidFill>
            </a:endParaRPr>
          </a:p>
          <a:p>
            <a:pPr algn="r"/>
            <a:r>
              <a:rPr lang="fa-IR" sz="2400" dirty="0">
                <a:solidFill>
                  <a:schemeClr val="tx1"/>
                </a:solidFill>
              </a:rPr>
              <a:t> </a:t>
            </a:r>
            <a:r>
              <a:rPr lang="fa-IR" sz="2400" dirty="0" smtClean="0">
                <a:solidFill>
                  <a:schemeClr val="tx1"/>
                </a:solidFill>
              </a:rPr>
              <a:t>                                  ماشین آلات            30،000،000</a:t>
            </a:r>
            <a:r>
              <a:rPr lang="fa-IR" sz="2400" dirty="0" smtClean="0">
                <a:solidFill>
                  <a:schemeClr val="tx1"/>
                </a:solidFill>
              </a:rPr>
              <a:t>           </a:t>
            </a:r>
          </a:p>
        </p:txBody>
      </p:sp>
    </p:spTree>
    <p:extLst>
      <p:ext uri="{BB962C8B-B14F-4D97-AF65-F5344CB8AC3E}">
        <p14:creationId xmlns:p14="http://schemas.microsoft.com/office/powerpoint/2010/main" val="665700583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114759" y="2631057"/>
            <a:ext cx="8915399" cy="3614468"/>
          </a:xfrm>
        </p:spPr>
        <p:txBody>
          <a:bodyPr>
            <a:normAutofit/>
          </a:bodyPr>
          <a:lstStyle/>
          <a:p>
            <a:pPr algn="ctr"/>
            <a:r>
              <a:rPr lang="fa-IR" sz="4800" dirty="0" smtClean="0">
                <a:solidFill>
                  <a:schemeClr val="tx1"/>
                </a:solidFill>
              </a:rPr>
              <a:t>موفق و پیروز باشید.</a:t>
            </a:r>
          </a:p>
        </p:txBody>
      </p:sp>
    </p:spTree>
    <p:extLst>
      <p:ext uri="{BB962C8B-B14F-4D97-AF65-F5344CB8AC3E}">
        <p14:creationId xmlns:p14="http://schemas.microsoft.com/office/powerpoint/2010/main" val="99059901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130725"/>
            <a:ext cx="8915399" cy="3772937"/>
          </a:xfrm>
        </p:spPr>
        <p:txBody>
          <a:bodyPr>
            <a:normAutofit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موضوع این جلسه :     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استاندارد شماره 10</a:t>
            </a:r>
          </a:p>
          <a:p>
            <a:pPr algn="r"/>
            <a:endParaRPr lang="fa-IR" sz="2400" dirty="0">
              <a:solidFill>
                <a:schemeClr val="tx1"/>
              </a:solidFill>
            </a:endParaRP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 </a:t>
            </a:r>
          </a:p>
          <a:p>
            <a:pPr algn="ctr"/>
            <a:r>
              <a:rPr lang="fa-IR" sz="2400" dirty="0" smtClean="0">
                <a:solidFill>
                  <a:schemeClr val="tx1"/>
                </a:solidFill>
              </a:rPr>
              <a:t>کمک های بلاعوض دولت </a:t>
            </a:r>
          </a:p>
          <a:p>
            <a:pPr algn="ctr"/>
            <a:endParaRPr lang="fa-IR" sz="2400" dirty="0">
              <a:solidFill>
                <a:schemeClr val="tx1"/>
              </a:solidFill>
            </a:endParaRPr>
          </a:p>
          <a:p>
            <a:pPr algn="ctr"/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051234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914400"/>
            <a:ext cx="8915399" cy="724619"/>
          </a:xfrm>
        </p:spPr>
        <p:txBody>
          <a:bodyPr>
            <a:normAutofit/>
          </a:bodyPr>
          <a:lstStyle/>
          <a:p>
            <a:pPr algn="ctr"/>
            <a:r>
              <a:rPr lang="fa-IR" sz="4000" dirty="0" smtClean="0"/>
              <a:t>مثال 3 ادامه مبحث جلسه ی قبل</a:t>
            </a:r>
            <a:endParaRPr lang="en-US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130725"/>
            <a:ext cx="8915399" cy="3772937"/>
          </a:xfrm>
        </p:spPr>
        <p:txBody>
          <a:bodyPr>
            <a:normAutofit lnSpcReduction="10000"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  دریافت وجه جهت تحقیقات علمی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شرکت تولیدی پوریا در سال 94 مبلغ 15،000،000ریال وجه نقد به عنوان یارانه جهت انجام تحقیقات دریافت نموده است . تا پایان سال 84 ،مبلغ 5،0000،000ریال ازوجه دریافتی برای تحقیقات هزینه شده است.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مطلوبست : ارائه ثبت های لازم در تاریخ های دریافت کمک بلاعوض و پایان سال 94</a:t>
            </a:r>
            <a:endParaRPr lang="fa-IR" sz="2400" dirty="0" smtClean="0">
              <a:solidFill>
                <a:schemeClr val="tx1"/>
              </a:solidFill>
            </a:endParaRPr>
          </a:p>
          <a:p>
            <a:pPr algn="r"/>
            <a:endParaRPr lang="fa-IR" sz="2400" dirty="0">
              <a:solidFill>
                <a:schemeClr val="tx1"/>
              </a:solidFill>
            </a:endParaRP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 </a:t>
            </a:r>
            <a:endParaRPr lang="fa-IR" sz="2400" dirty="0" smtClean="0">
              <a:solidFill>
                <a:schemeClr val="tx1"/>
              </a:solidFill>
            </a:endParaRPr>
          </a:p>
          <a:p>
            <a:pPr algn="ctr"/>
            <a:endParaRPr lang="fa-IR" sz="2400" dirty="0">
              <a:solidFill>
                <a:schemeClr val="tx1"/>
              </a:solidFill>
            </a:endParaRPr>
          </a:p>
          <a:p>
            <a:pPr algn="ctr"/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8952247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589213" y="914400"/>
            <a:ext cx="8915399" cy="724619"/>
          </a:xfrm>
        </p:spPr>
        <p:txBody>
          <a:bodyPr>
            <a:normAutofit/>
          </a:bodyPr>
          <a:lstStyle/>
          <a:p>
            <a:pPr algn="ctr"/>
            <a:r>
              <a:rPr lang="fa-IR" sz="4000" dirty="0" smtClean="0"/>
              <a:t>پاسخ</a:t>
            </a:r>
            <a:endParaRPr lang="en-US" sz="40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130725"/>
            <a:ext cx="8915399" cy="3772937"/>
          </a:xfrm>
        </p:spPr>
        <p:txBody>
          <a:bodyPr>
            <a:normAutofit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وجه نقد                15،0000،000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                     تعهدات مرتبط با کمک بلاعوض     15،000،000</a:t>
            </a:r>
          </a:p>
          <a:p>
            <a:pPr algn="r"/>
            <a:r>
              <a:rPr lang="fa-IR" sz="2400" dirty="0">
                <a:solidFill>
                  <a:schemeClr val="tx1"/>
                </a:solidFill>
              </a:rPr>
              <a:t> </a:t>
            </a:r>
            <a:r>
              <a:rPr lang="fa-IR" sz="2400" dirty="0" smtClean="0">
                <a:solidFill>
                  <a:schemeClr val="tx1"/>
                </a:solidFill>
              </a:rPr>
              <a:t>      ثبت بابت در یافت کمک بلاعوض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  </a:t>
            </a:r>
            <a:endParaRPr lang="fa-IR" sz="2400" dirty="0">
              <a:solidFill>
                <a:schemeClr val="tx1"/>
              </a:solidFill>
            </a:endParaRP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تعهدات مرتبط با کمک بلاعوض       5،000،000</a:t>
            </a:r>
          </a:p>
          <a:p>
            <a:pPr algn="r"/>
            <a:r>
              <a:rPr lang="fa-IR" sz="2400" dirty="0">
                <a:solidFill>
                  <a:schemeClr val="tx1"/>
                </a:solidFill>
              </a:rPr>
              <a:t> </a:t>
            </a:r>
            <a:r>
              <a:rPr lang="fa-IR" sz="2400" dirty="0" smtClean="0">
                <a:solidFill>
                  <a:schemeClr val="tx1"/>
                </a:solidFill>
              </a:rPr>
              <a:t>                      درآمد ناشی از اهدا          5،000،000</a:t>
            </a:r>
          </a:p>
          <a:p>
            <a:pPr algn="r"/>
            <a:r>
              <a:rPr lang="fa-IR" sz="2400" dirty="0">
                <a:solidFill>
                  <a:schemeClr val="tx1"/>
                </a:solidFill>
              </a:rPr>
              <a:t> </a:t>
            </a:r>
            <a:r>
              <a:rPr lang="fa-IR" sz="2400" dirty="0" smtClean="0">
                <a:solidFill>
                  <a:schemeClr val="tx1"/>
                </a:solidFill>
              </a:rPr>
              <a:t>           ثبت بابت ایفای تعهدات و شناسایی در آمد</a:t>
            </a:r>
            <a:endParaRPr lang="en-US" sz="2400" dirty="0">
              <a:solidFill>
                <a:schemeClr val="tx1"/>
              </a:solidFill>
            </a:endParaRPr>
          </a:p>
        </p:txBody>
      </p:sp>
      <p:cxnSp>
        <p:nvCxnSpPr>
          <p:cNvPr id="5" name="Straight Connector 4"/>
          <p:cNvCxnSpPr>
            <a:endCxn id="3" idx="3"/>
          </p:cNvCxnSpPr>
          <p:nvPr/>
        </p:nvCxnSpPr>
        <p:spPr>
          <a:xfrm flipV="1">
            <a:off x="2881223" y="4017194"/>
            <a:ext cx="8623389" cy="11342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52226259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08058" y="526211"/>
            <a:ext cx="8915399" cy="2107562"/>
          </a:xfrm>
        </p:spPr>
        <p:txBody>
          <a:bodyPr>
            <a:noAutofit/>
          </a:bodyPr>
          <a:lstStyle/>
          <a:p>
            <a:pPr algn="ctr"/>
            <a:r>
              <a:rPr lang="fa-IR" sz="2400" dirty="0" smtClean="0"/>
              <a:t>نکته کاربردی:</a:t>
            </a:r>
            <a:br>
              <a:rPr lang="fa-IR" sz="2400" dirty="0" smtClean="0"/>
            </a:br>
            <a:r>
              <a:rPr lang="fa-IR" sz="2400" dirty="0" smtClean="0"/>
              <a:t>اگر شرکتی یکی از دارایی های خود را اهداء نماید ، هزینه اهداء معادل ارزش منصفانه دارایی ثبت می شود و تفاوت بین ارزش دفتری و ارزش منصفانه دارایی به عنوان سود و یا زیان اهداء ، در نظر گرفته می شود</a:t>
            </a:r>
            <a:r>
              <a:rPr lang="fa-IR" sz="2400" dirty="0" smtClean="0"/>
              <a:t/>
            </a:r>
            <a:br>
              <a:rPr lang="fa-IR" sz="2400" dirty="0" smtClean="0"/>
            </a:br>
            <a:endParaRPr lang="en-US" sz="24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467155"/>
            <a:ext cx="8915399" cy="3436507"/>
          </a:xfrm>
        </p:spPr>
        <p:txBody>
          <a:bodyPr>
            <a:normAutofit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مثال 4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اهداء دارایی توسط واحد تجاری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شرکت ستاره اثاثه ای را که ارزش دفتری آن 10،000،000ریال بود طی سال جاری به شرکت مهتاب اهداء نمود . ارزش بازار دارایی در زمان انتقال مبلغ 15،000،000ریال بود.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مطلوبست ثبت لازم در دفتر روزنامه شرکت ستاره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58667333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08058" y="526211"/>
            <a:ext cx="8915399" cy="698740"/>
          </a:xfrm>
        </p:spPr>
        <p:txBody>
          <a:bodyPr>
            <a:noAutofit/>
          </a:bodyPr>
          <a:lstStyle/>
          <a:p>
            <a:pPr algn="ctr"/>
            <a:r>
              <a:rPr lang="fa-IR" sz="3600" dirty="0" smtClean="0"/>
              <a:t>پاسخ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027209"/>
            <a:ext cx="8915399" cy="3876454"/>
          </a:xfrm>
        </p:spPr>
        <p:txBody>
          <a:bodyPr>
            <a:normAutofit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هزینه اهداء              15،000،000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                 اثاثه                                   10،000،00</a:t>
            </a:r>
            <a:endParaRPr lang="fa-IR" sz="2400" dirty="0" smtClean="0">
              <a:solidFill>
                <a:schemeClr val="tx1"/>
              </a:solidFill>
            </a:endParaRP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                سود ناشی از اهداء               5،000،000</a:t>
            </a:r>
            <a:endParaRPr lang="fa-IR" sz="2400" dirty="0">
              <a:solidFill>
                <a:schemeClr val="tx1"/>
              </a:solidFill>
            </a:endParaRP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 بابت ثبت اهداء دارایی واحد تجاری</a:t>
            </a:r>
            <a:endParaRPr lang="en-US" sz="24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4623028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027209"/>
            <a:ext cx="8915399" cy="3876454"/>
          </a:xfrm>
        </p:spPr>
        <p:txBody>
          <a:bodyPr>
            <a:normAutofit/>
          </a:bodyPr>
          <a:lstStyle/>
          <a:p>
            <a:pPr algn="ctr"/>
            <a:r>
              <a:rPr lang="fa-IR" sz="3600" dirty="0"/>
              <a:t>استرداد کمک بلاعوض</a:t>
            </a:r>
            <a:br>
              <a:rPr lang="fa-IR" sz="3600" dirty="0"/>
            </a:br>
            <a:endParaRPr lang="fa-IR" sz="3600" dirty="0" smtClean="0"/>
          </a:p>
          <a:p>
            <a:pPr algn="ctr"/>
            <a:r>
              <a:rPr lang="fa-IR" sz="3600" dirty="0"/>
              <a:t>نحوه عمل حسابداری استرداد کمک بلاعوض</a:t>
            </a:r>
            <a:endParaRPr lang="fa-IR" sz="36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5133887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408058" y="293298"/>
            <a:ext cx="8915399" cy="931653"/>
          </a:xfrm>
        </p:spPr>
        <p:txBody>
          <a:bodyPr>
            <a:noAutofit/>
          </a:bodyPr>
          <a:lstStyle/>
          <a:p>
            <a:pPr algn="ctr"/>
            <a:r>
              <a:rPr lang="fa-IR" sz="3600" dirty="0" smtClean="0"/>
              <a:t>عدم برگشت عین دارایی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027209"/>
            <a:ext cx="8915399" cy="3876454"/>
          </a:xfrm>
        </p:spPr>
        <p:txBody>
          <a:bodyPr>
            <a:normAutofit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1- هر گاه عین دارایی غیر جاری مرتبط با کمک بلاعوض توسط اعطا کننده مطالبه نگردد ، باز پرداخت کمک تا میزان بدهی موجود ، موجب حذف بدهی می گردد.</a:t>
            </a:r>
          </a:p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هر گونه مازاد قابل پرداخت در این رابطه ، در صورت انطباق با معیار های شناخت داراییهای ثابت مشهود ، موجب افزایش در مبلغ ثبت شده دارایی مربوط خواهد شد و در غیر این صورت فوراًبه عنوان هزینه شناسایی می شود . استهلاک انباشته اضافی که در صورت نبود کمک تا آن تاریخ محاسبه می شد.تعین شده و فوراً به عنوان هزینه شناسایی می گردد</a:t>
            </a:r>
            <a:endParaRPr lang="fa-IR" sz="2400" dirty="0" smtClean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00618011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252783" y="370936"/>
            <a:ext cx="8915399" cy="1224951"/>
          </a:xfrm>
        </p:spPr>
        <p:txBody>
          <a:bodyPr>
            <a:noAutofit/>
          </a:bodyPr>
          <a:lstStyle/>
          <a:p>
            <a:pPr algn="ctr"/>
            <a:r>
              <a:rPr lang="fa-IR" sz="3600" dirty="0" smtClean="0"/>
              <a:t>برگشت عین دارایی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589213" y="2027209"/>
            <a:ext cx="8915399" cy="3876454"/>
          </a:xfrm>
        </p:spPr>
        <p:txBody>
          <a:bodyPr>
            <a:normAutofit/>
          </a:bodyPr>
          <a:lstStyle/>
          <a:p>
            <a:pPr algn="r"/>
            <a:r>
              <a:rPr lang="fa-IR" sz="2400" dirty="0" smtClean="0">
                <a:solidFill>
                  <a:schemeClr val="tx1"/>
                </a:solidFill>
              </a:rPr>
              <a:t>2- چنانچه استرداد کمک بلاعوض متضمن برگشت عین دارایی غیر جاری مرتبط با کمک باشد، ضمن حذف ارزش دفتری دارایی بلند مدت و بدهی مربوط از جسابها ، هرگونه تفاوت موجود بین حسابها ی مزبور و نیز مبالغ اضافی  احتمالی موردمطالبه اعطا کننده در صورت سود و زیان شناسایی می گردد</a:t>
            </a:r>
          </a:p>
        </p:txBody>
      </p:sp>
    </p:spTree>
    <p:extLst>
      <p:ext uri="{BB962C8B-B14F-4D97-AF65-F5344CB8AC3E}">
        <p14:creationId xmlns:p14="http://schemas.microsoft.com/office/powerpoint/2010/main" val="3188381756"/>
      </p:ext>
    </p:extLst>
  </p:cSld>
  <p:clrMapOvr>
    <a:masterClrMapping/>
  </p:clrMapOvr>
</p:sld>
</file>

<file path=ppt/theme/theme1.xml><?xml version="1.0" encoding="utf-8"?>
<a:theme xmlns:a="http://schemas.openxmlformats.org/drawingml/2006/main" name="Wisp">
  <a:themeElements>
    <a:clrScheme name="Wisp">
      <a:dk1>
        <a:sysClr val="windowText" lastClr="000000"/>
      </a:dk1>
      <a:lt1>
        <a:sysClr val="window" lastClr="FFFFFF"/>
      </a:lt1>
      <a:dk2>
        <a:srgbClr val="766F54"/>
      </a:dk2>
      <a:lt2>
        <a:srgbClr val="E3EACF"/>
      </a:lt2>
      <a:accent1>
        <a:srgbClr val="A53010"/>
      </a:accent1>
      <a:accent2>
        <a:srgbClr val="DE7E18"/>
      </a:accent2>
      <a:accent3>
        <a:srgbClr val="9F8351"/>
      </a:accent3>
      <a:accent4>
        <a:srgbClr val="728653"/>
      </a:accent4>
      <a:accent5>
        <a:srgbClr val="92AA4C"/>
      </a:accent5>
      <a:accent6>
        <a:srgbClr val="6AAC91"/>
      </a:accent6>
      <a:hlink>
        <a:srgbClr val="FB4A18"/>
      </a:hlink>
      <a:folHlink>
        <a:srgbClr val="FB9318"/>
      </a:folHlink>
    </a:clrScheme>
    <a:fontScheme name="Wisp">
      <a:maj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メイリオ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inorFont>
    </a:fontScheme>
    <a:fmtScheme name="Wisp">
      <a:fillStyleLst>
        <a:solidFill>
          <a:schemeClr val="phClr"/>
        </a:solidFill>
        <a:solidFill>
          <a:schemeClr val="phClr">
            <a:tint val="70000"/>
            <a:lumMod val="104000"/>
          </a:schemeClr>
        </a:solidFill>
        <a:gradFill rotWithShape="1">
          <a:gsLst>
            <a:gs pos="0">
              <a:schemeClr val="phClr">
                <a:tint val="96000"/>
                <a:lumMod val="104000"/>
              </a:schemeClr>
            </a:gs>
            <a:gs pos="100000">
              <a:schemeClr val="phClr">
                <a:shade val="98000"/>
                <a:lumMod val="94000"/>
              </a:schemeClr>
            </a:gs>
          </a:gsLst>
          <a:lin ang="5400000" scaled="0"/>
        </a:gradFill>
      </a:fillStyleLst>
      <a:lnStyleLst>
        <a:ln w="9525" cap="rnd" cmpd="sng" algn="ctr">
          <a:solidFill>
            <a:schemeClr val="phClr">
              <a:shade val="90000"/>
            </a:schemeClr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2225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2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60000"/>
              </a:srgbClr>
            </a:out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satMod val="92000"/>
                <a:lumMod val="120000"/>
              </a:schemeClr>
            </a:gs>
            <a:gs pos="100000">
              <a:schemeClr val="phClr">
                <a:shade val="98000"/>
                <a:satMod val="120000"/>
                <a:lumMod val="98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Wisp" id="{7CB32D59-10C0-40DD-B7BD-2E94284A981C}" vid="{24B1A44C-C006-48B2-A4D7-E5549B3D8CD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Wisp</Template>
  <TotalTime>258</TotalTime>
  <Words>571</Words>
  <Application>Microsoft Office PowerPoint</Application>
  <PresentationFormat>Widescreen</PresentationFormat>
  <Paragraphs>73</Paragraphs>
  <Slides>14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14</vt:i4>
      </vt:variant>
    </vt:vector>
  </HeadingPairs>
  <TitlesOfParts>
    <vt:vector size="19" baseType="lpstr">
      <vt:lpstr>Arial</vt:lpstr>
      <vt:lpstr>Century Gothic</vt:lpstr>
      <vt:lpstr>Tahoma</vt:lpstr>
      <vt:lpstr>Wingdings 3</vt:lpstr>
      <vt:lpstr>Wisp</vt:lpstr>
      <vt:lpstr>به نام خدا</vt:lpstr>
      <vt:lpstr>PowerPoint Presentation</vt:lpstr>
      <vt:lpstr>مثال 3 ادامه مبحث جلسه ی قبل</vt:lpstr>
      <vt:lpstr>پاسخ</vt:lpstr>
      <vt:lpstr>نکته کاربردی: اگر شرکتی یکی از دارایی های خود را اهداء نماید ، هزینه اهداء معادل ارزش منصفانه دارایی ثبت می شود و تفاوت بین ارزش دفتری و ارزش منصفانه دارایی به عنوان سود و یا زیان اهداء ، در نظر گرفته می شود </vt:lpstr>
      <vt:lpstr>پاسخ</vt:lpstr>
      <vt:lpstr>PowerPoint Presentation</vt:lpstr>
      <vt:lpstr>عدم برگشت عین دارایی</vt:lpstr>
      <vt:lpstr>برگشت عین دارایی</vt:lpstr>
      <vt:lpstr>مثال 5 عدم ایفای تعهدات و استرداد کمک بلاعوض با وجه نقد</vt:lpstr>
      <vt:lpstr>پاسخ </vt:lpstr>
      <vt:lpstr>مثال 6 استرداد عین دارایی </vt:lpstr>
      <vt:lpstr>پاسخ</vt:lpstr>
      <vt:lpstr>PowerPoint Presentation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به نام خدا</dc:title>
  <dc:creator>Khane Computer</dc:creator>
  <cp:lastModifiedBy>Khane Computer</cp:lastModifiedBy>
  <cp:revision>13</cp:revision>
  <dcterms:created xsi:type="dcterms:W3CDTF">2020-03-12T19:10:57Z</dcterms:created>
  <dcterms:modified xsi:type="dcterms:W3CDTF">2020-03-13T10:16:15Z</dcterms:modified>
</cp:coreProperties>
</file>

<file path=docProps/thumbnail.jpeg>
</file>